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481" r:id="rId2"/>
    <p:sldId id="543" r:id="rId3"/>
    <p:sldId id="522" r:id="rId4"/>
    <p:sldId id="596" r:id="rId5"/>
    <p:sldId id="597" r:id="rId6"/>
    <p:sldId id="510" r:id="rId7"/>
    <p:sldId id="530" r:id="rId8"/>
    <p:sldId id="531" r:id="rId9"/>
    <p:sldId id="601" r:id="rId10"/>
    <p:sldId id="598" r:id="rId11"/>
    <p:sldId id="532" r:id="rId12"/>
    <p:sldId id="533" r:id="rId13"/>
    <p:sldId id="534" r:id="rId14"/>
    <p:sldId id="536" r:id="rId15"/>
    <p:sldId id="537" r:id="rId16"/>
    <p:sldId id="535" r:id="rId17"/>
    <p:sldId id="538" r:id="rId18"/>
    <p:sldId id="599" r:id="rId19"/>
    <p:sldId id="579" r:id="rId20"/>
    <p:sldId id="580" r:id="rId21"/>
    <p:sldId id="564" r:id="rId22"/>
    <p:sldId id="590" r:id="rId23"/>
    <p:sldId id="565" r:id="rId24"/>
    <p:sldId id="566" r:id="rId25"/>
    <p:sldId id="574" r:id="rId26"/>
    <p:sldId id="592" r:id="rId27"/>
    <p:sldId id="594" r:id="rId28"/>
    <p:sldId id="602" r:id="rId29"/>
    <p:sldId id="563" r:id="rId30"/>
    <p:sldId id="585" r:id="rId31"/>
    <p:sldId id="498" r:id="rId32"/>
  </p:sldIdLst>
  <p:sldSz cx="9144000" cy="5143500" type="screen16x9"/>
  <p:notesSz cx="7023100" cy="9309100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C Meyer" initials="LC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7" autoAdjust="0"/>
    <p:restoredTop sz="90531" autoAdjust="0"/>
  </p:normalViewPr>
  <p:slideViewPr>
    <p:cSldViewPr showGuides="1">
      <p:cViewPr varScale="1">
        <p:scale>
          <a:sx n="141" d="100"/>
          <a:sy n="141" d="100"/>
        </p:scale>
        <p:origin x="-77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754C91-7E1F-42A9-AD53-51C1C09DB18A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B1A83C8-C58F-4555-9099-F53E5F5B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77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796B5BE-4378-442E-BC0E-B80786E1DE61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E3BE80D-4230-4336-A794-9FCACA98F7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7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C8304-9348-9347-806F-DA53368617B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8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endParaRPr lang="en-US" sz="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Chain Management</a:t>
            </a:r>
            <a:endParaRPr lang="en-US" sz="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Talent Pipeline Management</a:t>
            </a:r>
            <a:endParaRPr lang="en-US" sz="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 Sourcing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Improve market leverage as a group and achieve economies of scale in sourcing and purchasing of products and services</a:t>
            </a:r>
          </a:p>
          <a:p>
            <a:pPr rtl="0" eaLnBrk="1" fontAlgn="t" latinLnBrk="0" hangingPunct="1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Organize Employer Collaboratives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Form new employer alliances to manage the talent pipeline around a shared need</a:t>
            </a:r>
          </a:p>
          <a:p>
            <a:pPr rtl="0" eaLnBrk="1" fontAlgn="t" latinLnBrk="0" hangingPunct="1"/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Forecast demand for products and services</a:t>
            </a:r>
          </a:p>
          <a:p>
            <a:pPr rtl="0" eaLnBrk="1" fontAlgn="t" latinLnBrk="0" hangingPunct="1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Engage in Demand Planning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Identify which positions and capabilities to focus on and how many workers are needed to fill them</a:t>
            </a:r>
          </a:p>
          <a:p>
            <a:pPr rtl="0" eaLnBrk="1" fontAlgn="t" latinLnBrk="0" hangingPunct="1"/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Sourcing Requirements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Develop specifications for products and services that are included in procurement </a:t>
            </a:r>
          </a:p>
          <a:p>
            <a:pPr rtl="0" eaLnBrk="1" fontAlgn="t" latinLnBrk="0" hangingPunct="1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Communicate Competency and Credential Requirements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Specify what workers need to know and be able to do as well as what evidence is needed to prove it</a:t>
            </a:r>
          </a:p>
          <a:p>
            <a:pPr rtl="0" eaLnBrk="1" fontAlgn="t" latinLnBrk="0" hangingPunct="1"/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Sourcing Networks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Develop supply chain networks for supplying products and services based on sourcing requirements</a:t>
            </a:r>
          </a:p>
          <a:p>
            <a:pPr rtl="0" eaLnBrk="1" fontAlgn="t" latinLnBrk="0" hangingPunct="1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Analyze Talent Flows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Identify current sources of qualified talent and where there are underutilized or alternative providers </a:t>
            </a:r>
          </a:p>
          <a:p>
            <a:pPr rtl="0" eaLnBrk="1" fontAlgn="t" latinLnBrk="0" hangingPunct="1"/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 and Improve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Manage and improve the making, delivery, and returns of procured products and services from sourcing networks </a:t>
            </a:r>
          </a:p>
          <a:p>
            <a:pPr rtl="0" eaLnBrk="1" fontAlgn="t" latinLnBrk="0" hangingPunct="1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&amp; 6.</a:t>
            </a:r>
            <a:r>
              <a:rPr lang="en-US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Implement Shared Performance Measures and Align Incentives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Measure the success and ROI of the talent supply chain, and improve performance through rewards and incentives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85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10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8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4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C8304-9348-9347-806F-DA53368617B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8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2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4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E80D-4230-4336-A794-9FCACA98F7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8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6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4"/>
            <a:ext cx="2057400" cy="32944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4"/>
            <a:ext cx="6019800" cy="32944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3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6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1306"/>
            <a:ext cx="4038600" cy="25479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1306"/>
            <a:ext cx="4038600" cy="25479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4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4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7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46"/>
            <a:fld id="{43674224-01F1-C746-A675-7A15EEE4D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46"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4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46"/>
            <a:fld id="{FAEAABCF-F83B-2F4E-B5C8-CF6C781CA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4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ilver_Bkg_4x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192" cy="51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8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4294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09" indent="-257209" algn="l" defTabSz="3429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defTabSz="34294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34294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342946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342946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jtyszko@uschamber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CC_FOUNDATION_R_4C_stacked_EducationWorkfor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86" y="898816"/>
            <a:ext cx="6697800" cy="240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49936"/>
            <a:ext cx="9144000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Talent Pipeline Management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_Pic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3"/>
            <a:ext cx="2997530" cy="185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_Pic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70" y="42555"/>
            <a:ext cx="2997530" cy="1859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1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Lessons Learned from Supply Chain Management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3400" y="1047750"/>
          <a:ext cx="8001000" cy="312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8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Principles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Supply Chain Management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Talent Pipeline Management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Supply</a:t>
                      </a:r>
                      <a:r>
                        <a:rPr lang="en-US" sz="1600" baseline="0" dirty="0" smtClean="0"/>
                        <a:t> chains drive competitive advantage, they are not a cost of doing business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Connect your talent strategy to your business</a:t>
                      </a:r>
                      <a:r>
                        <a:rPr lang="en-US" sz="1600" baseline="0" dirty="0" smtClean="0"/>
                        <a:t> strategy to improve competitiveness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40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Supply chain networks</a:t>
                      </a:r>
                      <a:r>
                        <a:rPr lang="en-US" sz="1600" baseline="0" dirty="0" smtClean="0"/>
                        <a:t> create shared value and competitiveness across all partners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Organize and manage flexible and responsive partnerships with preferred providers to create shared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End-to-end metrics and aligned incentives</a:t>
                      </a:r>
                      <a:r>
                        <a:rPr lang="en-US" sz="1600" baseline="0" dirty="0" smtClean="0"/>
                        <a:t> improve performance across the supply chain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Shared measures</a:t>
                      </a:r>
                      <a:r>
                        <a:rPr lang="en-US" sz="1600" baseline="0" dirty="0" smtClean="0"/>
                        <a:t> and aligned incentives improve performance of education and workforce partners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4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2" y="-171450"/>
            <a:ext cx="8549110" cy="553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Core Capabilities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7956"/>
            <a:ext cx="8534400" cy="552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Workforce Segmentation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2520"/>
            <a:ext cx="6400800" cy="41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Simple vs. Extended Value Chains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57" y="420180"/>
            <a:ext cx="6705600" cy="433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Silo Measures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2" y="463448"/>
            <a:ext cx="6677953" cy="432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End-to-End Performance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774382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Balanced Measures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-95248"/>
            <a:ext cx="8382000" cy="542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Promote Preferred Providers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The Talent SCM Approach – Stakeholder Implications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2"/>
            <a:ext cx="7772400" cy="2656525"/>
          </a:xfrm>
        </p:spPr>
        <p:txBody>
          <a:bodyPr>
            <a:noAutofit/>
          </a:bodyPr>
          <a:lstStyle/>
          <a:p>
            <a:pPr lvl="0" defTabSz="685891">
              <a:lnSpc>
                <a:spcPct val="15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Will </a:t>
            </a:r>
            <a:r>
              <a:rPr lang="en-US" sz="1800" dirty="0">
                <a:solidFill>
                  <a:prstClr val="black"/>
                </a:solidFill>
                <a:latin typeface="Constantia" panose="02030602050306030303" pitchFamily="18" charset="0"/>
              </a:rPr>
              <a:t>employers play the role of the end-customer?</a:t>
            </a:r>
          </a:p>
          <a:p>
            <a:pPr lvl="0" defTabSz="685891">
              <a:lnSpc>
                <a:spcPct val="15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latin typeface="Constantia" panose="02030602050306030303" pitchFamily="18" charset="0"/>
              </a:rPr>
              <a:t>What are the major implications for education and workforce partners?</a:t>
            </a:r>
          </a:p>
          <a:p>
            <a:pPr lvl="0" defTabSz="685891">
              <a:lnSpc>
                <a:spcPct val="15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latin typeface="Constantia" panose="02030602050306030303" pitchFamily="18" charset="0"/>
              </a:rPr>
              <a:t>Can students and workers get a better ROI from talent supply </a:t>
            </a:r>
            <a:r>
              <a:rPr lang="en-US" sz="18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chains?</a:t>
            </a:r>
            <a:endParaRPr lang="en-US" sz="18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lvl="0" defTabSz="685891">
              <a:lnSpc>
                <a:spcPct val="15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latin typeface="Constantia" panose="02030602050306030303" pitchFamily="18" charset="0"/>
              </a:rPr>
              <a:t>How does this approach change the role of government?</a:t>
            </a:r>
          </a:p>
          <a:p>
            <a:pPr marL="342900" lvl="0" indent="-342900" defTabSz="685891">
              <a:lnSpc>
                <a:spcPct val="150000"/>
              </a:lnSpc>
              <a:buClr>
                <a:schemeClr val="accent1"/>
              </a:buClr>
              <a:buSzPct val="115000"/>
              <a:buFont typeface="+mj-lt"/>
              <a:buAutoNum type="arabicPeriod"/>
              <a:defRPr/>
            </a:pPr>
            <a:endParaRPr lang="en-US" sz="1800" dirty="0" smtClean="0">
              <a:solidFill>
                <a:prstClr val="black"/>
              </a:solidFill>
              <a:latin typeface="Constantia" panose="02030602050306030303" pitchFamily="18" charset="0"/>
              <a:cs typeface="Calibri" pitchFamily="34" charset="0"/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The </a:t>
            </a:r>
            <a:r>
              <a:rPr lang="en-US" sz="2300" b="1" dirty="0">
                <a:solidFill>
                  <a:schemeClr val="tx2"/>
                </a:solidFill>
                <a:latin typeface="Constantia"/>
              </a:rPr>
              <a:t>National Learning Network</a:t>
            </a:r>
            <a:endParaRPr lang="en-US" sz="2300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eluminatehealth.com/wp-content/uploads/2013/07/Kansas-Department-of-Commer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90749"/>
            <a:ext cx="216290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2" y="971549"/>
            <a:ext cx="2542032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33536"/>
            <a:ext cx="1860046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evbdn.eventbrite.com/s3-s3/eventlogos/5312237/arizonachamb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3562349"/>
            <a:ext cx="190211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00" y="947320"/>
            <a:ext cx="2322512" cy="11887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83" y="2545565"/>
            <a:ext cx="1762994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95241" y="4818366"/>
            <a:ext cx="2133600" cy="273844"/>
          </a:xfrm>
        </p:spPr>
        <p:txBody>
          <a:bodyPr/>
          <a:lstStyle/>
          <a:p>
            <a:fld id="{B5D47ED4-E47C-49C5-9E70-A74A53CD7920}" type="slidenum">
              <a:rPr lang="en-US" smtClean="0"/>
              <a:t>19</a:t>
            </a:fld>
            <a:endParaRPr lang="en-US"/>
          </a:p>
        </p:txBody>
      </p:sp>
      <p:pic>
        <p:nvPicPr>
          <p:cNvPr id="15" name="Picture 2" descr="http://www.competitiveworkforce.com/Partners_for_a_Competitive_Workforce_-_Screened_Black___PMS_28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4032"/>
            <a:ext cx="3429000" cy="11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Goals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47750"/>
            <a:ext cx="7315199" cy="2971800"/>
          </a:xfrm>
        </p:spPr>
        <p:txBody>
          <a:bodyPr>
            <a:normAutofit/>
          </a:bodyPr>
          <a:lstStyle/>
          <a:p>
            <a:pPr marL="342900" indent="-342900" defTabSz="685891">
              <a:lnSpc>
                <a:spcPct val="160000"/>
              </a:lnSpc>
              <a:buClr>
                <a:schemeClr val="accent1"/>
              </a:buClr>
              <a:buSzPct val="95000"/>
              <a:buFont typeface="+mj-lt"/>
              <a:buAutoNum type="arabicPeriod"/>
              <a:defRPr/>
            </a:pP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Introduce USCCF and our work focused on closing the skills </a:t>
            </a:r>
          </a:p>
          <a:p>
            <a:pPr marL="342900" indent="-342900" defTabSz="685891">
              <a:lnSpc>
                <a:spcPct val="160000"/>
              </a:lnSpc>
              <a:buClr>
                <a:schemeClr val="accent1"/>
              </a:buClr>
              <a:buSzPct val="95000"/>
              <a:buFont typeface="+mj-lt"/>
              <a:buAutoNum type="arabicPeriod"/>
              <a:defRPr/>
            </a:pP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Familiarize you with the tools, resources, and supports available</a:t>
            </a:r>
          </a:p>
          <a:p>
            <a:pPr marL="342900" indent="-342900" defTabSz="685891">
              <a:lnSpc>
                <a:spcPct val="160000"/>
              </a:lnSpc>
              <a:buClr>
                <a:schemeClr val="accent1"/>
              </a:buClr>
              <a:buSzPct val="95000"/>
              <a:buFont typeface="+mj-lt"/>
              <a:buAutoNum type="arabicPeriod"/>
              <a:defRPr/>
            </a:pP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Engage with one another on the possibility of implementing this approach within your industry sector</a:t>
            </a: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56" y="1205484"/>
            <a:ext cx="3179555" cy="85725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Constantia"/>
              </a:rPr>
              <a:t>Strategy 1: Organize Employer Collaboratives</a:t>
            </a:r>
            <a:endParaRPr lang="en-US" sz="1800" dirty="0"/>
          </a:p>
        </p:txBody>
      </p:sp>
      <p:pic>
        <p:nvPicPr>
          <p:cNvPr id="4098" name="Picture 2" descr="W:\USCCF - Education and Workforce\Active Initiatives\Talent Pipeline Management\Phase II\Toolkits\graphics\Final Book Graphics\Strategy Icons\JPG\Icon_Strateg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1276350"/>
            <a:ext cx="786384" cy="7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ED4-E47C-49C5-9E70-A74A53CD7920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00449" y="209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Implementation Guide Strategies</a:t>
            </a: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8355" y="2419350"/>
            <a:ext cx="35068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onstantia"/>
              </a:rPr>
              <a:t>Strategy 2: Engage in Demand Planning</a:t>
            </a:r>
            <a:endParaRPr lang="en-US" sz="1800" dirty="0"/>
          </a:p>
        </p:txBody>
      </p:sp>
      <p:pic>
        <p:nvPicPr>
          <p:cNvPr id="8" name="Picture 2" descr="W:\USCCF - Education and Workforce\Active Initiatives\Talent Pipeline Management\Phase II\Toolkits\graphics\Final Book Graphics\Strategy Icons\JPG\Icon_Strategy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2419350"/>
            <a:ext cx="786384" cy="7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08354" y="3603117"/>
            <a:ext cx="326742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onstantia"/>
              </a:rPr>
              <a:t>Strategy 3: Communicate Competency and Credential Requirements</a:t>
            </a:r>
            <a:endParaRPr lang="en-US" sz="1800" dirty="0"/>
          </a:p>
        </p:txBody>
      </p:sp>
      <p:pic>
        <p:nvPicPr>
          <p:cNvPr id="10" name="Picture 2" descr="W:\USCCF - Education and Workforce\Active Initiatives\Talent Pipeline Management\Phase II\Toolkits\graphics\Final Book Graphics\Strategy Icons\JPG\Icon_Strategy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3638550"/>
            <a:ext cx="786384" cy="7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:\USCCF - Education and Workforce\Active Initiatives\Talent Pipeline Management\Phase II\Toolkits\graphics\Final Book Graphics\Strategy Icons\JPG\Icon_Strategy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30" y="1276350"/>
            <a:ext cx="786384" cy="7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57813" y="1248951"/>
            <a:ext cx="33722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onstantia"/>
              </a:rPr>
              <a:t>Strategy 4: Analyze Talent Flows</a:t>
            </a:r>
            <a:endParaRPr lang="en-US" sz="1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3" y="2352408"/>
            <a:ext cx="34484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onstantia"/>
              </a:rPr>
              <a:t>Strategy 5: Implement Shared Performance Measures</a:t>
            </a:r>
            <a:endParaRPr lang="en-US" sz="1800" dirty="0"/>
          </a:p>
        </p:txBody>
      </p:sp>
      <p:pic>
        <p:nvPicPr>
          <p:cNvPr id="14" name="Picture 2" descr="W:\USCCF - Education and Workforce\Active Initiatives\Talent Pipeline Management\Phase II\Toolkits\graphics\Final Book Graphics\Strategy Icons\JPG\Icon_Strategy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29" y="2387841"/>
            <a:ext cx="786384" cy="7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357814" y="3600150"/>
            <a:ext cx="34484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onstantia"/>
              </a:rPr>
              <a:t>Strategy 6: Align Incentives</a:t>
            </a:r>
            <a:endParaRPr lang="en-US" sz="1800" dirty="0"/>
          </a:p>
        </p:txBody>
      </p:sp>
      <p:pic>
        <p:nvPicPr>
          <p:cNvPr id="16" name="Picture 2" descr="W:\USCCF - Education and Workforce\Active Initiatives\Talent Pipeline Management\Phase II\Toolkits\graphics\Final Book Graphics\Strategy Icons\JPG\Icon_Strategy 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30" y="3603117"/>
            <a:ext cx="786384" cy="7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tyszko\Desktop\TMP Graphic_US Chamber[5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" t="11330" r="1977" b="-6981"/>
          <a:stretch/>
        </p:blipFill>
        <p:spPr bwMode="auto">
          <a:xfrm>
            <a:off x="304800" y="-138298"/>
            <a:ext cx="8305800" cy="62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590800" cy="857250"/>
          </a:xfrm>
        </p:spPr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Coordinated Approach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Mapping the Value Stream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  <p:pic>
        <p:nvPicPr>
          <p:cNvPr id="2050" name="Picture 2" descr="C:\Users\jtyszko\Desktop\US_Chamber_ValueStream_update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2" y="2190750"/>
            <a:ext cx="8678090" cy="8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Mapping the Value Stream (continued)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W:\USCCF - Education and Workforce\Tyszko's Folder\Tyszko Proposals\Talent Pipeline Management\Phase 2\Implementation Guide\Drafts\Final Draft\Final Graphics\Podesta\ValueStream\New Value Stream\US_Chamber_ValueStream_v2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8"/>
            <a:ext cx="9144000" cy="35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yszko\Desktop\US_Chamber_TalentFlow copy[2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2950"/>
            <a:ext cx="8757525" cy="45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Analyzing Talent Flows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4" y="2545749"/>
            <a:ext cx="7404265" cy="2382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Performance Dashboard Example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7409957" cy="1412538"/>
          </a:xfrm>
        </p:spPr>
      </p:pic>
    </p:spTree>
    <p:extLst>
      <p:ext uri="{BB962C8B-B14F-4D97-AF65-F5344CB8AC3E}">
        <p14:creationId xmlns:p14="http://schemas.microsoft.com/office/powerpoint/2010/main" val="39663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tyszko\Desktop\ic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4837" r="53405" b="56467"/>
          <a:stretch/>
        </p:blipFill>
        <p:spPr bwMode="auto">
          <a:xfrm>
            <a:off x="3733800" y="2038350"/>
            <a:ext cx="3597932" cy="12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ucshonforcongress.com/sites/default/files/chamber-of-commerce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21" y="34684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631495" y="3244708"/>
            <a:ext cx="6051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1818" y="4023271"/>
            <a:ext cx="210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Level 1 </a:t>
            </a:r>
            <a:endParaRPr lang="en-US" sz="1800" b="1" dirty="0"/>
          </a:p>
          <a:p>
            <a:r>
              <a:rPr lang="en-US" sz="1800" b="1" dirty="0" smtClean="0"/>
              <a:t>National Business Associations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1818" y="2355248"/>
            <a:ext cx="210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Level 2 </a:t>
            </a:r>
          </a:p>
          <a:p>
            <a:r>
              <a:rPr lang="en-US" sz="1800" b="1" dirty="0" smtClean="0"/>
              <a:t>Industry Associations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1818" y="1019731"/>
            <a:ext cx="173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Level 3 </a:t>
            </a:r>
          </a:p>
          <a:p>
            <a:r>
              <a:rPr lang="en-US" sz="1800" b="1" dirty="0" smtClean="0"/>
              <a:t>Employers &amp; Collaboratives</a:t>
            </a:r>
          </a:p>
        </p:txBody>
      </p:sp>
      <p:pic>
        <p:nvPicPr>
          <p:cNvPr id="2" name="Picture 2" descr="W:\USCCF - Education and Workforce\Tyszko's Folder\Tyszko Proposals\Employer Accreditation\TPM Final Graphics\Podesta\Strategy Icons\JPG\Icon_Strategy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7" y="410938"/>
            <a:ext cx="1139518" cy="11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jtyszko\Desktop\briefcase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24" b="99118" l="24638" r="99517">
                        <a14:foregroundMark x1="78986" y1="85000" x2="78986" y2="85000"/>
                        <a14:foregroundMark x1="61836" y1="74118" x2="61836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19412"/>
          <a:stretch/>
        </p:blipFill>
        <p:spPr bwMode="auto">
          <a:xfrm>
            <a:off x="4201409" y="1184990"/>
            <a:ext cx="494605" cy="499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2631494" y="1934938"/>
            <a:ext cx="6051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:\Users\jtyszko\Desktop\briefcase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24" b="99118" l="24638" r="99517">
                        <a14:foregroundMark x1="78986" y1="85000" x2="78986" y2="85000"/>
                        <a14:foregroundMark x1="61836" y1="74118" x2="61836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19412"/>
          <a:stretch/>
        </p:blipFill>
        <p:spPr bwMode="auto">
          <a:xfrm>
            <a:off x="4201410" y="190997"/>
            <a:ext cx="494605" cy="499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C:\Users\jtyszko\Desktop\briefcase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24" b="99118" l="24638" r="99517">
                        <a14:foregroundMark x1="78986" y1="85000" x2="78986" y2="85000"/>
                        <a14:foregroundMark x1="61836" y1="74118" x2="61836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19412"/>
          <a:stretch/>
        </p:blipFill>
        <p:spPr bwMode="auto">
          <a:xfrm>
            <a:off x="6625922" y="1184990"/>
            <a:ext cx="494605" cy="499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C:\Users\jtyszko\Desktop\briefcase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24" b="99118" l="24638" r="99517">
                        <a14:foregroundMark x1="78986" y1="85000" x2="78986" y2="85000"/>
                        <a14:foregroundMark x1="61836" y1="74118" x2="61836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19412"/>
          <a:stretch/>
        </p:blipFill>
        <p:spPr bwMode="auto">
          <a:xfrm>
            <a:off x="6625922" y="205300"/>
            <a:ext cx="494605" cy="499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C:\Users\jtyszko\Desktop\briefcase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24" b="99118" l="24638" r="99517">
                        <a14:foregroundMark x1="78986" y1="85000" x2="78986" y2="85000"/>
                        <a14:foregroundMark x1="61836" y1="74118" x2="61836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19412"/>
          <a:stretch/>
        </p:blipFill>
        <p:spPr bwMode="auto">
          <a:xfrm>
            <a:off x="7585743" y="704842"/>
            <a:ext cx="494605" cy="499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C:\Users\jtyszko\Desktop\briefcase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24" b="99118" l="24638" r="99517">
                        <a14:foregroundMark x1="78986" y1="85000" x2="78986" y2="85000"/>
                        <a14:foregroundMark x1="61836" y1="74118" x2="61836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19412"/>
          <a:stretch/>
        </p:blipFill>
        <p:spPr bwMode="auto">
          <a:xfrm>
            <a:off x="3273122" y="722151"/>
            <a:ext cx="494605" cy="499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8286" y="729448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Employer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11697" y="1570783"/>
            <a:ext cx="115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Employer Collaborative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0374" y="1240727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Employer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87910" y="1689484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Employer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73174" y="729448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Employer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2486" y="1221693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Employer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3174" y="1697159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Employer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2024" y="77634"/>
            <a:ext cx="2881978" cy="857250"/>
          </a:xfrm>
        </p:spPr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Employer Quality Assurance Layers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jtyszko\Desktop\ic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4897" r="53516" b="66532"/>
          <a:stretch/>
        </p:blipFill>
        <p:spPr bwMode="auto">
          <a:xfrm>
            <a:off x="4448077" y="1191309"/>
            <a:ext cx="2134617" cy="5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17758"/>
              </p:ext>
            </p:extLst>
          </p:nvPr>
        </p:nvGraphicFramePr>
        <p:xfrm>
          <a:off x="609600" y="742950"/>
          <a:ext cx="7924800" cy="429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491">
                  <a:extLst>
                    <a:ext uri="{9D8B030D-6E8A-4147-A177-3AD203B41FA5}">
                      <a16:colId xmlns:a16="http://schemas.microsoft.com/office/drawing/2014/main" xmlns="" val="3518366709"/>
                    </a:ext>
                  </a:extLst>
                </a:gridCol>
                <a:gridCol w="2051224">
                  <a:extLst>
                    <a:ext uri="{9D8B030D-6E8A-4147-A177-3AD203B41FA5}">
                      <a16:colId xmlns:a16="http://schemas.microsoft.com/office/drawing/2014/main" xmlns="" val="3666272612"/>
                    </a:ext>
                  </a:extLst>
                </a:gridCol>
                <a:gridCol w="2188754">
                  <a:extLst>
                    <a:ext uri="{9D8B030D-6E8A-4147-A177-3AD203B41FA5}">
                      <a16:colId xmlns:a16="http://schemas.microsoft.com/office/drawing/2014/main" xmlns="" val="2387391704"/>
                    </a:ext>
                  </a:extLst>
                </a:gridCol>
                <a:gridCol w="1962331">
                  <a:extLst>
                    <a:ext uri="{9D8B030D-6E8A-4147-A177-3AD203B41FA5}">
                      <a16:colId xmlns:a16="http://schemas.microsoft.com/office/drawing/2014/main" xmlns="" val="4111796993"/>
                    </a:ext>
                  </a:extLst>
                </a:gridCol>
              </a:tblGrid>
              <a:tr h="268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Principle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Level 1 Requirements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Level 2 Requirements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Level 3 Requirements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extLst>
                  <a:ext uri="{0D108BD9-81ED-4DB2-BD59-A6C34878D82A}">
                    <a16:rowId xmlns:a16="http://schemas.microsoft.com/office/drawing/2014/main" xmlns="" val="68387474"/>
                  </a:ext>
                </a:extLst>
              </a:tr>
              <a:tr h="9229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extLst>
                  <a:ext uri="{0D108BD9-81ED-4DB2-BD59-A6C34878D82A}">
                    <a16:rowId xmlns:a16="http://schemas.microsoft.com/office/drawing/2014/main" xmlns="" val="159503527"/>
                  </a:ext>
                </a:extLst>
              </a:tr>
              <a:tr h="1090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End-Customer Focus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National business associations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e.g., U.S. Chamber of Commerce and Business Roundtable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National or regional industry associations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e.g., National Association of Manufacturers and Center for Energy Workforce Development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Local chambers of commerce, economic development organizations, or employers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e.g., Vermilion Advantage or Alcoa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extLst>
                  <a:ext uri="{0D108BD9-81ED-4DB2-BD59-A6C34878D82A}">
                    <a16:rowId xmlns:a16="http://schemas.microsoft.com/office/drawing/2014/main" xmlns="" val="877401854"/>
                  </a:ext>
                </a:extLst>
              </a:tr>
              <a:tr h="922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Managing Customer Requirements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Common employability skills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e.g., teamwork, problem solving, and communication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Level 1 plus industry-specific competencies and credentials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e.g., machining and NIMS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Level 2 plus more specific competencies, credentials and other hiring requirements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e.g., security clearances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extLst>
                  <a:ext uri="{0D108BD9-81ED-4DB2-BD59-A6C34878D82A}">
                    <a16:rowId xmlns:a16="http://schemas.microsoft.com/office/drawing/2014/main" xmlns="" val="1885080683"/>
                  </a:ext>
                </a:extLst>
              </a:tr>
              <a:tr h="1090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Performance Management and Continuous Improvement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Basic supplier effectiveness measures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e.g., completion rates, program duration, cost, and employment and earnings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Level 1 plus integration with certification data held by third party organizations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e.g., certification organizations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Level 2 plus integration with applicant tracking systems and HRIS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e.g., hires, retention, time-to-full productivity, time-to-career advancement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34" marR="84734" marT="42367" marB="42367"/>
                </a:tc>
                <a:extLst>
                  <a:ext uri="{0D108BD9-81ED-4DB2-BD59-A6C34878D82A}">
                    <a16:rowId xmlns:a16="http://schemas.microsoft.com/office/drawing/2014/main" xmlns="" val="1353721012"/>
                  </a:ext>
                </a:extLst>
              </a:tr>
            </a:tbl>
          </a:graphicData>
        </a:graphic>
      </p:graphicFrame>
      <p:pic>
        <p:nvPicPr>
          <p:cNvPr id="3" name="Picture 2" descr="http://www.bucshonforcongress.com/sites/default/files/chamber-of-commerce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63" y="1068730"/>
            <a:ext cx="847675" cy="8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:\USCCF - Education and Workforce\Tyszko's Folder\Tyszko Proposals\Employer Accreditation\TPM Final Graphics\Podesta\Strategy Icons\JPG\Icon_Strategy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71" y="1163877"/>
            <a:ext cx="651914" cy="6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tyszko\Desktop\briefcase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24" b="99118" l="24638" r="99517">
                        <a14:foregroundMark x1="78986" y1="85000" x2="78986" y2="85000"/>
                        <a14:foregroundMark x1="61836" y1="74118" x2="61836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19412"/>
          <a:stretch/>
        </p:blipFill>
        <p:spPr bwMode="auto">
          <a:xfrm>
            <a:off x="7772400" y="1227862"/>
            <a:ext cx="494605" cy="499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-13970"/>
            <a:ext cx="8229600" cy="857250"/>
          </a:xfrm>
        </p:spPr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Employer Quality Assurance – Principles &amp; Requirements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200" y="241922"/>
            <a:ext cx="5791200" cy="590204"/>
          </a:xfrm>
        </p:spPr>
        <p:txBody>
          <a:bodyPr>
            <a:noAutofit/>
          </a:bodyPr>
          <a:lstStyle/>
          <a:p>
            <a:pPr marL="0" indent="0" algn="ctr" defTabSz="685891">
              <a:lnSpc>
                <a:spcPct val="160000"/>
              </a:lnSpc>
              <a:buClr>
                <a:schemeClr val="accent1"/>
              </a:buClr>
              <a:buSzPct val="95000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onstantia"/>
              </a:rPr>
              <a:t>www.TheTalentSupplyChain.org</a:t>
            </a:r>
            <a:endParaRPr lang="en-US" sz="2800" dirty="0" smtClean="0">
              <a:solidFill>
                <a:schemeClr val="tx2"/>
              </a:solidFill>
              <a:latin typeface="Constantia"/>
            </a:endParaRPr>
          </a:p>
        </p:txBody>
      </p:sp>
      <p:pic>
        <p:nvPicPr>
          <p:cNvPr id="1026" name="Picture 2" descr="https://www.uschamberfoundation.org/sites/default/files/media-uploads/cov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76349"/>
            <a:ext cx="2124396" cy="27556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schamberfoundation.org/sites/default/files/media-uploads/whitepaper_cover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76349"/>
            <a:ext cx="2128499" cy="27556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Discussion Questions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2971800"/>
          </a:xfrm>
        </p:spPr>
        <p:txBody>
          <a:bodyPr>
            <a:normAutofit/>
          </a:bodyPr>
          <a:lstStyle/>
          <a:p>
            <a:pPr marL="342900" indent="-342900" defTabSz="685891">
              <a:lnSpc>
                <a:spcPct val="160000"/>
              </a:lnSpc>
              <a:buClr>
                <a:schemeClr val="accent1"/>
              </a:buClr>
              <a:buSzPct val="95000"/>
              <a:buFont typeface="+mj-lt"/>
              <a:buAutoNum type="arabicPeriod"/>
              <a:defRPr/>
            </a:pP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Where would you start and which employers are ready?</a:t>
            </a:r>
          </a:p>
          <a:p>
            <a:pPr marL="342900" indent="-342900" defTabSz="685891">
              <a:lnSpc>
                <a:spcPct val="160000"/>
              </a:lnSpc>
              <a:buClr>
                <a:schemeClr val="accent1"/>
              </a:buClr>
              <a:buSzPct val="95000"/>
              <a:buFont typeface="+mj-lt"/>
              <a:buAutoNum type="arabicPeriod"/>
              <a:defRPr/>
            </a:pP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Can this approach add value to industry-led efforts underway today?</a:t>
            </a:r>
          </a:p>
          <a:p>
            <a:pPr marL="342900" indent="-342900" defTabSz="685891">
              <a:lnSpc>
                <a:spcPct val="160000"/>
              </a:lnSpc>
              <a:buClr>
                <a:schemeClr val="accent1"/>
              </a:buClr>
              <a:buSzPct val="95000"/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Constantia"/>
              </a:rPr>
              <a:t>What are the major barriers or challenges and what </a:t>
            </a: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supports are </a:t>
            </a:r>
            <a:r>
              <a:rPr lang="en-US" sz="1800" dirty="0">
                <a:solidFill>
                  <a:prstClr val="black"/>
                </a:solidFill>
                <a:latin typeface="Constantia"/>
              </a:rPr>
              <a:t>needed</a:t>
            </a: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?</a:t>
            </a:r>
          </a:p>
          <a:p>
            <a:pPr marL="342900" indent="-342900" defTabSz="685891">
              <a:lnSpc>
                <a:spcPct val="160000"/>
              </a:lnSpc>
              <a:buClr>
                <a:schemeClr val="accent1"/>
              </a:buClr>
              <a:buSzPct val="95000"/>
              <a:buFont typeface="+mj-lt"/>
              <a:buAutoNum type="arabicPeriod"/>
              <a:defRPr/>
            </a:pP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What </a:t>
            </a:r>
            <a:r>
              <a:rPr lang="en-US" sz="1800" dirty="0">
                <a:solidFill>
                  <a:prstClr val="black"/>
                </a:solidFill>
                <a:latin typeface="Constantia"/>
              </a:rPr>
              <a:t>are the remaining questions and issues that need to be addressed?</a:t>
            </a:r>
          </a:p>
          <a:p>
            <a:pPr marL="342900" indent="-342900" defTabSz="685891">
              <a:lnSpc>
                <a:spcPct val="160000"/>
              </a:lnSpc>
              <a:buClr>
                <a:schemeClr val="accent1"/>
              </a:buClr>
              <a:buSzPct val="95000"/>
              <a:buFont typeface="+mj-lt"/>
              <a:buAutoNum type="arabicPeriod"/>
              <a:defRPr/>
            </a:pPr>
            <a:endParaRPr lang="en-US" sz="2000" dirty="0"/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>
                <a:solidFill>
                  <a:schemeClr val="tx2"/>
                </a:solidFill>
                <a:latin typeface="Constantia"/>
              </a:rPr>
              <a:t>America’s Skill Gap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153400" cy="2971800"/>
          </a:xfrm>
        </p:spPr>
        <p:txBody>
          <a:bodyPr>
            <a:normAutofit fontScale="92500" lnSpcReduction="20000"/>
          </a:bodyPr>
          <a:lstStyle/>
          <a:p>
            <a:pPr defTabSz="685891">
              <a:lnSpc>
                <a:spcPct val="160000"/>
              </a:lnSpc>
              <a:buClr>
                <a:schemeClr val="accent1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1900" dirty="0">
                <a:solidFill>
                  <a:prstClr val="black"/>
                </a:solidFill>
                <a:latin typeface="Constantia"/>
              </a:rPr>
              <a:t>Our education </a:t>
            </a:r>
            <a:r>
              <a:rPr lang="en-US" sz="1900" dirty="0" smtClean="0">
                <a:solidFill>
                  <a:prstClr val="black"/>
                </a:solidFill>
                <a:latin typeface="Constantia"/>
              </a:rPr>
              <a:t>and workforce </a:t>
            </a:r>
            <a:r>
              <a:rPr lang="en-US" sz="1900" dirty="0">
                <a:solidFill>
                  <a:prstClr val="black"/>
                </a:solidFill>
                <a:latin typeface="Constantia"/>
              </a:rPr>
              <a:t>system is failing to keep </a:t>
            </a:r>
            <a:r>
              <a:rPr lang="en-US" sz="1900" dirty="0" smtClean="0">
                <a:solidFill>
                  <a:prstClr val="black"/>
                </a:solidFill>
                <a:latin typeface="Constantia"/>
              </a:rPr>
              <a:t>pace with our economy  </a:t>
            </a:r>
            <a:endParaRPr lang="en-US" sz="1900" dirty="0">
              <a:solidFill>
                <a:prstClr val="black"/>
              </a:solidFill>
              <a:latin typeface="Constantia"/>
            </a:endParaRPr>
          </a:p>
          <a:p>
            <a:pPr defTabSz="685891">
              <a:lnSpc>
                <a:spcPct val="160000"/>
              </a:lnSpc>
              <a:buClr>
                <a:schemeClr val="accent1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solidFill>
                  <a:prstClr val="black"/>
                </a:solidFill>
                <a:latin typeface="Constantia"/>
              </a:rPr>
              <a:t>Employers </a:t>
            </a:r>
            <a:r>
              <a:rPr lang="en-US" sz="1900" dirty="0">
                <a:solidFill>
                  <a:prstClr val="black"/>
                </a:solidFill>
                <a:latin typeface="Constantia"/>
              </a:rPr>
              <a:t>struggle with finding skilled workers who can contribute to </a:t>
            </a:r>
            <a:r>
              <a:rPr lang="en-US" sz="1900" dirty="0" smtClean="0">
                <a:solidFill>
                  <a:prstClr val="black"/>
                </a:solidFill>
                <a:latin typeface="Constantia"/>
              </a:rPr>
              <a:t>economic </a:t>
            </a:r>
            <a:r>
              <a:rPr lang="en-US" sz="1900" dirty="0">
                <a:solidFill>
                  <a:prstClr val="black"/>
                </a:solidFill>
                <a:latin typeface="Constantia"/>
              </a:rPr>
              <a:t>growth and </a:t>
            </a:r>
            <a:r>
              <a:rPr lang="en-US" sz="1900" dirty="0" smtClean="0">
                <a:solidFill>
                  <a:prstClr val="black"/>
                </a:solidFill>
                <a:latin typeface="Constantia"/>
              </a:rPr>
              <a:t>competitiveness</a:t>
            </a:r>
            <a:endParaRPr lang="en-US" sz="1900" dirty="0">
              <a:solidFill>
                <a:prstClr val="black"/>
              </a:solidFill>
              <a:latin typeface="Constantia"/>
            </a:endParaRPr>
          </a:p>
          <a:p>
            <a:pPr defTabSz="685891">
              <a:lnSpc>
                <a:spcPct val="160000"/>
              </a:lnSpc>
              <a:buClr>
                <a:schemeClr val="accent1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latin typeface="Constantia" panose="02030602050306030303" pitchFamily="18" charset="0"/>
                <a:cs typeface="Calibri" pitchFamily="34" charset="0"/>
              </a:rPr>
              <a:t>Disconnect </a:t>
            </a:r>
            <a:r>
              <a:rPr lang="en-US" sz="1900" dirty="0">
                <a:latin typeface="Constantia" panose="02030602050306030303" pitchFamily="18" charset="0"/>
                <a:cs typeface="Calibri" pitchFamily="34" charset="0"/>
              </a:rPr>
              <a:t>between what </a:t>
            </a:r>
            <a:r>
              <a:rPr lang="en-US" sz="1900" dirty="0" smtClean="0">
                <a:latin typeface="Constantia" panose="02030602050306030303" pitchFamily="18" charset="0"/>
                <a:cs typeface="Calibri" pitchFamily="34" charset="0"/>
              </a:rPr>
              <a:t>employers </a:t>
            </a:r>
            <a:r>
              <a:rPr lang="en-US" sz="1900" dirty="0">
                <a:latin typeface="Constantia" panose="02030602050306030303" pitchFamily="18" charset="0"/>
                <a:cs typeface="Calibri" pitchFamily="34" charset="0"/>
              </a:rPr>
              <a:t>need and what prospective employees are prepared to </a:t>
            </a:r>
            <a:r>
              <a:rPr lang="en-US" sz="1900" dirty="0" smtClean="0">
                <a:latin typeface="Constantia" panose="02030602050306030303" pitchFamily="18" charset="0"/>
                <a:cs typeface="Calibri" pitchFamily="34" charset="0"/>
              </a:rPr>
              <a:t>do</a:t>
            </a:r>
          </a:p>
          <a:p>
            <a:pPr defTabSz="685891">
              <a:lnSpc>
                <a:spcPct val="160000"/>
              </a:lnSpc>
              <a:buClr>
                <a:schemeClr val="accent1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latin typeface="Constantia" panose="02030602050306030303" pitchFamily="18" charset="0"/>
                <a:cs typeface="Calibri" pitchFamily="34" charset="0"/>
              </a:rPr>
              <a:t>Status quo contributes to high unemployment/underemployment, growing entitlements, and lost opportunities for growing the middle class. </a:t>
            </a:r>
            <a:endParaRPr lang="en-US" sz="1900" dirty="0">
              <a:latin typeface="Constantia" panose="02030602050306030303" pitchFamily="18" charset="0"/>
              <a:cs typeface="Calibri" pitchFamily="34" charset="0"/>
            </a:endParaRPr>
          </a:p>
          <a:p>
            <a:pPr defTabSz="685891">
              <a:lnSpc>
                <a:spcPct val="160000"/>
              </a:lnSpc>
              <a:buClr>
                <a:schemeClr val="accent1"/>
              </a:buClr>
              <a:buSzPct val="95000"/>
              <a:buFont typeface="Wingdings" panose="05000000000000000000" pitchFamily="2" charset="2"/>
              <a:buChar char="Ø"/>
              <a:defRPr/>
            </a:pPr>
            <a:endParaRPr lang="en-US" sz="2000" dirty="0"/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W:\USCCF - Education and Workforce\Active Initiatives\Talent Pipeline Management\Communications\USA fund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65" y="1200150"/>
            <a:ext cx="3201070" cy="25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05979"/>
            <a:ext cx="9144000" cy="857250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>
            <a:lvl1pPr algn="ctr" defTabSz="34294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Thank You to </a:t>
            </a:r>
            <a:r>
              <a:rPr lang="en-US" sz="2300" b="1" dirty="0">
                <a:solidFill>
                  <a:schemeClr val="tx2"/>
                </a:solidFill>
                <a:latin typeface="Constantia"/>
              </a:rPr>
              <a:t>O</a:t>
            </a:r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ur Sponsor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29160"/>
            <a:ext cx="9144000" cy="616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buClr>
                <a:schemeClr val="accent1"/>
              </a:buClr>
              <a:buSzPct val="95000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“Completion with a purpose”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CC_FOUNDATION_R_4C_stacked_EducationWorkfor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72" y="956212"/>
            <a:ext cx="6697800" cy="240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191" y="3562350"/>
            <a:ext cx="9145191" cy="117725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endParaRPr lang="en-US" sz="12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Jason </a:t>
            </a:r>
            <a:r>
              <a:rPr lang="en-US" sz="2000" b="1" dirty="0">
                <a:solidFill>
                  <a:schemeClr val="tx2"/>
                </a:solidFill>
              </a:rPr>
              <a:t>A. </a:t>
            </a:r>
            <a:r>
              <a:rPr lang="en-US" sz="2000" b="1" dirty="0" smtClean="0">
                <a:solidFill>
                  <a:schemeClr val="tx2"/>
                </a:solidFill>
              </a:rPr>
              <a:t>Tyszko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Senior Director, Policy &amp; Programs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hlinkClick r:id="rId4"/>
              </a:rPr>
              <a:t>jtyszko@uschamber.com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_Pic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" y="26473"/>
            <a:ext cx="2997530" cy="185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_Pic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26" y="26473"/>
            <a:ext cx="2997530" cy="1859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8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>
                <a:solidFill>
                  <a:schemeClr val="tx2"/>
                </a:solidFill>
                <a:latin typeface="Constantia"/>
              </a:rPr>
              <a:t>America’s Skill Gap – By the Numbers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753"/>
            <a:ext cx="8686800" cy="298037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latin typeface="Constantia"/>
              </a:rPr>
              <a:t>E</a:t>
            </a: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xecutives believe </a:t>
            </a:r>
            <a:r>
              <a:rPr lang="en-US" sz="1800" dirty="0">
                <a:solidFill>
                  <a:prstClr val="black"/>
                </a:solidFill>
                <a:latin typeface="Constantia"/>
              </a:rPr>
              <a:t>there is a serious gap in workforce </a:t>
            </a: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skills: </a:t>
            </a:r>
            <a:r>
              <a:rPr lang="en-US" sz="1800" dirty="0" smtClean="0">
                <a:solidFill>
                  <a:srgbClr val="FF0000"/>
                </a:solidFill>
                <a:latin typeface="Constantia"/>
              </a:rPr>
              <a:t>92%</a:t>
            </a:r>
            <a:endParaRPr lang="en-US" sz="1800" dirty="0">
              <a:solidFill>
                <a:srgbClr val="FF0000"/>
              </a:solidFill>
              <a:latin typeface="Constantia"/>
            </a:endParaRPr>
          </a:p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latin typeface="Constantia"/>
              </a:rPr>
              <a:t>E</a:t>
            </a: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mployers struggling </a:t>
            </a:r>
            <a:r>
              <a:rPr lang="en-US" sz="1800" dirty="0">
                <a:solidFill>
                  <a:prstClr val="black"/>
                </a:solidFill>
                <a:latin typeface="Constantia"/>
              </a:rPr>
              <a:t>to fill vacant </a:t>
            </a: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jobs: </a:t>
            </a:r>
            <a:r>
              <a:rPr lang="en-US" sz="1800" dirty="0" smtClean="0">
                <a:solidFill>
                  <a:srgbClr val="FF0000"/>
                </a:solidFill>
                <a:latin typeface="Constantia"/>
              </a:rPr>
              <a:t>49%</a:t>
            </a:r>
            <a:endParaRPr lang="en-US" sz="1800" dirty="0">
              <a:latin typeface="Constantia" panose="02030602050306030303" pitchFamily="18" charset="0"/>
            </a:endParaRPr>
          </a:p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Growth of skills gap by 2020: </a:t>
            </a:r>
            <a:r>
              <a:rPr lang="en-US" sz="1800" dirty="0">
                <a:solidFill>
                  <a:srgbClr val="FF0000"/>
                </a:solidFill>
                <a:latin typeface="Constantia" panose="02030602050306030303" pitchFamily="18" charset="0"/>
                <a:cs typeface="Calibri" pitchFamily="34" charset="0"/>
              </a:rPr>
              <a:t>6</a:t>
            </a:r>
            <a:r>
              <a:rPr lang="en-US" sz="1800" dirty="0" smtClean="0">
                <a:solidFill>
                  <a:srgbClr val="FF0000"/>
                </a:solidFill>
                <a:latin typeface="Constantia" panose="02030602050306030303" pitchFamily="18" charset="0"/>
                <a:cs typeface="Calibri" pitchFamily="34" charset="0"/>
              </a:rPr>
              <a:t> million </a:t>
            </a: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unfilled positions.</a:t>
            </a:r>
          </a:p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Employers believe </a:t>
            </a:r>
            <a:r>
              <a:rPr lang="en-US" sz="1800" dirty="0">
                <a:latin typeface="Constantia" panose="02030602050306030303" pitchFamily="18" charset="0"/>
                <a:cs typeface="Calibri" pitchFamily="34" charset="0"/>
              </a:rPr>
              <a:t>college grads are prepared for the workforce: </a:t>
            </a:r>
            <a:r>
              <a:rPr lang="en-US" sz="1800" dirty="0" smtClean="0">
                <a:solidFill>
                  <a:srgbClr val="FF0000"/>
                </a:solidFill>
                <a:latin typeface="Constantia" panose="02030602050306030303" pitchFamily="18" charset="0"/>
                <a:cs typeface="Calibri" pitchFamily="34" charset="0"/>
              </a:rPr>
              <a:t>11%</a:t>
            </a: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 </a:t>
            </a:r>
            <a:r>
              <a:rPr lang="en-US" sz="1800" dirty="0">
                <a:latin typeface="Constantia" panose="02030602050306030303" pitchFamily="18" charset="0"/>
                <a:cs typeface="Calibri" pitchFamily="34" charset="0"/>
              </a:rPr>
              <a:t>vs. </a:t>
            </a:r>
            <a:r>
              <a:rPr lang="en-US" sz="1800" dirty="0" smtClean="0">
                <a:solidFill>
                  <a:srgbClr val="FF0000"/>
                </a:solidFill>
                <a:latin typeface="Constantia" panose="02030602050306030303" pitchFamily="18" charset="0"/>
                <a:cs typeface="Calibri" pitchFamily="34" charset="0"/>
              </a:rPr>
              <a:t>96%</a:t>
            </a: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 (CAO)</a:t>
            </a:r>
            <a:endParaRPr lang="en-US" sz="1800" dirty="0">
              <a:latin typeface="Constantia" panose="02030602050306030303" pitchFamily="18" charset="0"/>
              <a:cs typeface="Calibri" pitchFamily="34" charset="0"/>
            </a:endParaRPr>
          </a:p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Constantia" panose="02030602050306030303" pitchFamily="18" charset="0"/>
                <a:cs typeface="Calibri" pitchFamily="34" charset="0"/>
              </a:rPr>
              <a:t>Planning to hire recent graduates: </a:t>
            </a:r>
            <a:r>
              <a:rPr lang="en-US" sz="1800" dirty="0">
                <a:solidFill>
                  <a:srgbClr val="FF0000"/>
                </a:solidFill>
                <a:latin typeface="Constantia" panose="02030602050306030303" pitchFamily="18" charset="0"/>
                <a:cs typeface="Calibri" pitchFamily="34" charset="0"/>
              </a:rPr>
              <a:t>65%</a:t>
            </a:r>
            <a:r>
              <a:rPr lang="en-US" sz="1800" dirty="0">
                <a:latin typeface="Constantia" panose="02030602050306030303" pitchFamily="18" charset="0"/>
                <a:cs typeface="Calibri" pitchFamily="34" charset="0"/>
              </a:rPr>
              <a:t> (up from 57%) </a:t>
            </a: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292" y="4934260"/>
            <a:ext cx="8249708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>
                <a:latin typeface="Constantia" panose="02030602050306030303" pitchFamily="18" charset="0"/>
              </a:rPr>
              <a:t>Sources</a:t>
            </a:r>
            <a:r>
              <a:rPr lang="en-US" sz="900" dirty="0" smtClean="0">
                <a:latin typeface="Constantia" panose="02030602050306030303" pitchFamily="18" charset="0"/>
              </a:rPr>
              <a:t>: Adecco; Accenture; Manufacturing </a:t>
            </a:r>
            <a:r>
              <a:rPr lang="en-US" sz="900" dirty="0">
                <a:latin typeface="Constantia" panose="02030602050306030303" pitchFamily="18" charset="0"/>
              </a:rPr>
              <a:t>Institute; Georgetown Center on Education and the </a:t>
            </a:r>
            <a:r>
              <a:rPr lang="en-US" sz="900" dirty="0" smtClean="0">
                <a:latin typeface="Constantia" panose="02030602050306030303" pitchFamily="18" charset="0"/>
              </a:rPr>
              <a:t>Workforce.</a:t>
            </a:r>
            <a:endParaRPr lang="en-US" sz="9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>
                <a:solidFill>
                  <a:schemeClr val="tx2"/>
                </a:solidFill>
                <a:latin typeface="Constantia"/>
              </a:rPr>
              <a:t>America’s Skill Gap – By the Numbers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753"/>
            <a:ext cx="8686800" cy="298037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Forgone revenue per unfilled position: </a:t>
            </a:r>
            <a:r>
              <a:rPr lang="en-US" sz="1800" dirty="0" smtClean="0">
                <a:solidFill>
                  <a:srgbClr val="FF0000"/>
                </a:solidFill>
                <a:latin typeface="Constantia" panose="02030602050306030303" pitchFamily="18" charset="0"/>
                <a:cs typeface="Calibri" pitchFamily="34" charset="0"/>
              </a:rPr>
              <a:t>$23,000</a:t>
            </a:r>
          </a:p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Mid-size manufacturers loss in annual earnings: </a:t>
            </a:r>
            <a:r>
              <a:rPr lang="en-US" sz="1800" dirty="0" smtClean="0">
                <a:solidFill>
                  <a:srgbClr val="FF0000"/>
                </a:solidFill>
                <a:latin typeface="Constantia" panose="02030602050306030303" pitchFamily="18" charset="0"/>
                <a:cs typeface="Calibri" pitchFamily="34" charset="0"/>
              </a:rPr>
              <a:t>11%</a:t>
            </a: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 ($4.6 million)</a:t>
            </a:r>
            <a:endParaRPr lang="en-US" sz="1800" dirty="0">
              <a:latin typeface="Constantia" panose="02030602050306030303" pitchFamily="18" charset="0"/>
              <a:cs typeface="Calibri" pitchFamily="34" charset="0"/>
            </a:endParaRPr>
          </a:p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Fail to achieve key financial targets: </a:t>
            </a:r>
            <a:r>
              <a:rPr lang="en-US" sz="1800" dirty="0" smtClean="0">
                <a:solidFill>
                  <a:srgbClr val="FF0000"/>
                </a:solidFill>
                <a:latin typeface="Constantia" panose="02030602050306030303" pitchFamily="18" charset="0"/>
                <a:cs typeface="Calibri" pitchFamily="34" charset="0"/>
              </a:rPr>
              <a:t>43%</a:t>
            </a:r>
          </a:p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Reduced ability to innovate: </a:t>
            </a:r>
            <a:r>
              <a:rPr lang="en-US" sz="1800" dirty="0" smtClean="0">
                <a:solidFill>
                  <a:srgbClr val="FF0000"/>
                </a:solidFill>
                <a:latin typeface="Constantia" panose="02030602050306030303" pitchFamily="18" charset="0"/>
                <a:cs typeface="Calibri" pitchFamily="34" charset="0"/>
              </a:rPr>
              <a:t>40%</a:t>
            </a:r>
          </a:p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onstantia" panose="02030602050306030303" pitchFamily="18" charset="0"/>
                <a:cs typeface="Calibri" pitchFamily="34" charset="0"/>
              </a:rPr>
              <a:t>Unable to start a major project or strategic initiative: </a:t>
            </a:r>
            <a:r>
              <a:rPr lang="en-US" sz="1800" dirty="0" smtClean="0">
                <a:solidFill>
                  <a:srgbClr val="FF0000"/>
                </a:solidFill>
                <a:latin typeface="Constantia" panose="02030602050306030303" pitchFamily="18" charset="0"/>
                <a:cs typeface="Calibri" pitchFamily="34" charset="0"/>
              </a:rPr>
              <a:t>37%</a:t>
            </a:r>
            <a:endParaRPr lang="en-US" sz="1800" dirty="0">
              <a:solidFill>
                <a:srgbClr val="FF0000"/>
              </a:solidFill>
              <a:latin typeface="Constantia" panose="02030602050306030303" pitchFamily="18" charset="0"/>
              <a:cs typeface="Calibri" pitchFamily="34" charset="0"/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403" y="4935741"/>
            <a:ext cx="8249708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>
                <a:latin typeface="Constantia" panose="02030602050306030303" pitchFamily="18" charset="0"/>
              </a:rPr>
              <a:t>Sources</a:t>
            </a:r>
            <a:r>
              <a:rPr lang="en-US" sz="900" dirty="0" smtClean="0">
                <a:latin typeface="Constantia" panose="02030602050306030303" pitchFamily="18" charset="0"/>
              </a:rPr>
              <a:t>: CareerBuilder; Accenture and Manufacturing Institute; Chartered Global Management Accountant.</a:t>
            </a:r>
            <a:endParaRPr lang="en-US" sz="9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9" y="361950"/>
            <a:ext cx="8348157" cy="54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Strategy for </a:t>
            </a:r>
            <a:r>
              <a:rPr lang="en-US" sz="2300" b="1" dirty="0">
                <a:solidFill>
                  <a:schemeClr val="tx2"/>
                </a:solidFill>
                <a:latin typeface="Constantia"/>
              </a:rPr>
              <a:t>O</a:t>
            </a:r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ur Time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" y="180359"/>
            <a:ext cx="8347196" cy="540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Career Value vs. Business Value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4" y="864301"/>
            <a:ext cx="5639129" cy="364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Employer Investment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b="1" dirty="0" smtClean="0">
                <a:solidFill>
                  <a:schemeClr val="tx2"/>
                </a:solidFill>
                <a:latin typeface="Constantia"/>
              </a:rPr>
              <a:t>Moving to a Supply Chain Approach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753"/>
            <a:ext cx="8382000" cy="124819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latin typeface="Constantia"/>
              </a:rPr>
              <a:t>Employers can close the skills gap by applying lessons learned from supply chain management </a:t>
            </a: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(SCM) to </a:t>
            </a:r>
            <a:r>
              <a:rPr lang="en-US" sz="1800" dirty="0">
                <a:solidFill>
                  <a:prstClr val="black"/>
                </a:solidFill>
                <a:latin typeface="Constantia"/>
              </a:rPr>
              <a:t>their education and workforce partners</a:t>
            </a:r>
            <a:r>
              <a:rPr lang="en-US" sz="18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en-US" sz="1800" dirty="0" smtClean="0">
              <a:latin typeface="Constantia" panose="02030602050306030303" pitchFamily="18" charset="0"/>
              <a:cs typeface="Calibri" pitchFamily="34" charset="0"/>
            </a:endParaRPr>
          </a:p>
          <a:p>
            <a:pPr>
              <a:lnSpc>
                <a:spcPct val="170000"/>
              </a:lnSpc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sz="1800" dirty="0">
              <a:latin typeface="Constantia" panose="02030602050306030303" pitchFamily="18" charset="0"/>
              <a:cs typeface="Calibri" pitchFamily="34" charset="0"/>
            </a:endParaRPr>
          </a:p>
        </p:txBody>
      </p:sp>
      <p:pic>
        <p:nvPicPr>
          <p:cNvPr id="6" name="Picture 5" descr="USCC_FOUNDATION_R_4C_horizontal_EducationWorkfor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6" y="4267203"/>
            <a:ext cx="3677702" cy="49189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5240" y="2419350"/>
            <a:ext cx="8413520" cy="1435125"/>
            <a:chOff x="0" y="0"/>
            <a:chExt cx="13321405" cy="2218052"/>
          </a:xfrm>
        </p:grpSpPr>
        <p:sp>
          <p:nvSpPr>
            <p:cNvPr id="8" name="Shape 10"/>
            <p:cNvSpPr/>
            <p:nvPr/>
          </p:nvSpPr>
          <p:spPr>
            <a:xfrm>
              <a:off x="2322401" y="0"/>
              <a:ext cx="1564970" cy="1564970"/>
            </a:xfrm>
            <a:custGeom>
              <a:avLst/>
              <a:gdLst/>
              <a:ahLst/>
              <a:cxnLst/>
              <a:rect l="0" t="0" r="0" b="0"/>
              <a:pathLst>
                <a:path w="1564970" h="1564970">
                  <a:moveTo>
                    <a:pt x="782485" y="0"/>
                  </a:moveTo>
                  <a:cubicBezTo>
                    <a:pt x="1214641" y="0"/>
                    <a:pt x="1564970" y="350329"/>
                    <a:pt x="1564970" y="782485"/>
                  </a:cubicBezTo>
                  <a:cubicBezTo>
                    <a:pt x="1564970" y="1214641"/>
                    <a:pt x="1214641" y="1564970"/>
                    <a:pt x="782485" y="1564970"/>
                  </a:cubicBezTo>
                  <a:cubicBezTo>
                    <a:pt x="350330" y="1564970"/>
                    <a:pt x="0" y="1214641"/>
                    <a:pt x="0" y="782485"/>
                  </a:cubicBezTo>
                  <a:cubicBezTo>
                    <a:pt x="0" y="350329"/>
                    <a:pt x="350330" y="0"/>
                    <a:pt x="78248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F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85395" y="1932092"/>
              <a:ext cx="1115887" cy="2859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9C979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Supplier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43608" y="1932093"/>
              <a:ext cx="1879901" cy="2859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9C979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Manufacturer</a:t>
              </a:r>
            </a:p>
          </p:txBody>
        </p:sp>
        <p:sp>
          <p:nvSpPr>
            <p:cNvPr id="11" name="Shape 14"/>
            <p:cNvSpPr/>
            <p:nvPr/>
          </p:nvSpPr>
          <p:spPr>
            <a:xfrm>
              <a:off x="7013481" y="0"/>
              <a:ext cx="1564970" cy="1564970"/>
            </a:xfrm>
            <a:custGeom>
              <a:avLst/>
              <a:gdLst/>
              <a:ahLst/>
              <a:cxnLst/>
              <a:rect l="0" t="0" r="0" b="0"/>
              <a:pathLst>
                <a:path w="1564970" h="1564970">
                  <a:moveTo>
                    <a:pt x="782486" y="0"/>
                  </a:moveTo>
                  <a:cubicBezTo>
                    <a:pt x="1214641" y="0"/>
                    <a:pt x="1564970" y="350329"/>
                    <a:pt x="1564970" y="782485"/>
                  </a:cubicBezTo>
                  <a:cubicBezTo>
                    <a:pt x="1564970" y="1214641"/>
                    <a:pt x="1214641" y="1564970"/>
                    <a:pt x="782486" y="1564970"/>
                  </a:cubicBezTo>
                  <a:cubicBezTo>
                    <a:pt x="350330" y="1564970"/>
                    <a:pt x="0" y="1214641"/>
                    <a:pt x="0" y="782485"/>
                  </a:cubicBezTo>
                  <a:cubicBezTo>
                    <a:pt x="0" y="350329"/>
                    <a:pt x="350330" y="0"/>
                    <a:pt x="7824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56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23419" y="1905328"/>
              <a:ext cx="1495057" cy="2859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9C979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Distributor</a:t>
              </a:r>
            </a:p>
          </p:txBody>
        </p:sp>
        <p:sp>
          <p:nvSpPr>
            <p:cNvPr id="13" name="Shape 16"/>
            <p:cNvSpPr/>
            <p:nvPr/>
          </p:nvSpPr>
          <p:spPr>
            <a:xfrm>
              <a:off x="9359021" y="0"/>
              <a:ext cx="1564970" cy="1564969"/>
            </a:xfrm>
            <a:custGeom>
              <a:avLst/>
              <a:gdLst/>
              <a:ahLst/>
              <a:cxnLst/>
              <a:rect l="0" t="0" r="0" b="0"/>
              <a:pathLst>
                <a:path w="1564970" h="1564970">
                  <a:moveTo>
                    <a:pt x="782486" y="0"/>
                  </a:moveTo>
                  <a:cubicBezTo>
                    <a:pt x="1214641" y="0"/>
                    <a:pt x="1564970" y="350329"/>
                    <a:pt x="1564970" y="782485"/>
                  </a:cubicBezTo>
                  <a:cubicBezTo>
                    <a:pt x="1564970" y="1214641"/>
                    <a:pt x="1214641" y="1564970"/>
                    <a:pt x="782486" y="1564970"/>
                  </a:cubicBezTo>
                  <a:cubicBezTo>
                    <a:pt x="350330" y="1564970"/>
                    <a:pt x="0" y="1214641"/>
                    <a:pt x="0" y="782485"/>
                  </a:cubicBezTo>
                  <a:cubicBezTo>
                    <a:pt x="0" y="350329"/>
                    <a:pt x="350330" y="0"/>
                    <a:pt x="7824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44857" y="1928000"/>
              <a:ext cx="1065890" cy="2859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9C979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Retailer</a:t>
              </a:r>
            </a:p>
          </p:txBody>
        </p:sp>
        <p:sp>
          <p:nvSpPr>
            <p:cNvPr id="15" name="Shape 40"/>
            <p:cNvSpPr/>
            <p:nvPr/>
          </p:nvSpPr>
          <p:spPr>
            <a:xfrm>
              <a:off x="4667941" y="48882"/>
              <a:ext cx="1564970" cy="1564970"/>
            </a:xfrm>
            <a:custGeom>
              <a:avLst/>
              <a:gdLst/>
              <a:ahLst/>
              <a:cxnLst/>
              <a:rect l="0" t="0" r="0" b="0"/>
              <a:pathLst>
                <a:path w="1564970" h="1564970">
                  <a:moveTo>
                    <a:pt x="782485" y="0"/>
                  </a:moveTo>
                  <a:cubicBezTo>
                    <a:pt x="1214641" y="0"/>
                    <a:pt x="1564970" y="350329"/>
                    <a:pt x="1564970" y="782485"/>
                  </a:cubicBezTo>
                  <a:cubicBezTo>
                    <a:pt x="1564970" y="1214641"/>
                    <a:pt x="1214641" y="1564970"/>
                    <a:pt x="782485" y="1564970"/>
                  </a:cubicBezTo>
                  <a:cubicBezTo>
                    <a:pt x="350330" y="1564970"/>
                    <a:pt x="0" y="1214641"/>
                    <a:pt x="0" y="782485"/>
                  </a:cubicBezTo>
                  <a:cubicBezTo>
                    <a:pt x="0" y="350329"/>
                    <a:pt x="350330" y="0"/>
                    <a:pt x="78248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672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41"/>
            <p:cNvSpPr/>
            <p:nvPr/>
          </p:nvSpPr>
          <p:spPr>
            <a:xfrm>
              <a:off x="4902200" y="737077"/>
              <a:ext cx="276416" cy="526253"/>
            </a:xfrm>
            <a:custGeom>
              <a:avLst/>
              <a:gdLst/>
              <a:ahLst/>
              <a:cxnLst/>
              <a:rect l="0" t="0" r="0" b="0"/>
              <a:pathLst>
                <a:path w="276416" h="526253">
                  <a:moveTo>
                    <a:pt x="223470" y="2118"/>
                  </a:moveTo>
                  <a:cubicBezTo>
                    <a:pt x="229206" y="4235"/>
                    <a:pt x="233915" y="9230"/>
                    <a:pt x="237465" y="17085"/>
                  </a:cubicBezTo>
                  <a:lnTo>
                    <a:pt x="263461" y="74108"/>
                  </a:lnTo>
                  <a:lnTo>
                    <a:pt x="276416" y="74085"/>
                  </a:lnTo>
                  <a:lnTo>
                    <a:pt x="276416" y="180123"/>
                  </a:lnTo>
                  <a:lnTo>
                    <a:pt x="261722" y="179734"/>
                  </a:lnTo>
                  <a:cubicBezTo>
                    <a:pt x="236918" y="183810"/>
                    <a:pt x="217297" y="196295"/>
                    <a:pt x="202755" y="216576"/>
                  </a:cubicBezTo>
                  <a:cubicBezTo>
                    <a:pt x="188227" y="236846"/>
                    <a:pt x="182956" y="259071"/>
                    <a:pt x="187084" y="283848"/>
                  </a:cubicBezTo>
                  <a:cubicBezTo>
                    <a:pt x="191198" y="308651"/>
                    <a:pt x="203098" y="328413"/>
                    <a:pt x="223444" y="342992"/>
                  </a:cubicBezTo>
                  <a:cubicBezTo>
                    <a:pt x="233604" y="350276"/>
                    <a:pt x="244313" y="355146"/>
                    <a:pt x="255584" y="357689"/>
                  </a:cubicBezTo>
                  <a:lnTo>
                    <a:pt x="276416" y="358120"/>
                  </a:lnTo>
                  <a:lnTo>
                    <a:pt x="276416" y="465555"/>
                  </a:lnTo>
                  <a:lnTo>
                    <a:pt x="263830" y="465814"/>
                  </a:lnTo>
                  <a:cubicBezTo>
                    <a:pt x="249860" y="464658"/>
                    <a:pt x="236042" y="462449"/>
                    <a:pt x="222707" y="458791"/>
                  </a:cubicBezTo>
                  <a:lnTo>
                    <a:pt x="185813" y="510251"/>
                  </a:lnTo>
                  <a:cubicBezTo>
                    <a:pt x="175755" y="524285"/>
                    <a:pt x="163665" y="526253"/>
                    <a:pt x="149580" y="516157"/>
                  </a:cubicBezTo>
                  <a:lnTo>
                    <a:pt x="81153" y="467097"/>
                  </a:lnTo>
                  <a:cubicBezTo>
                    <a:pt x="67081" y="457013"/>
                    <a:pt x="65075" y="444935"/>
                    <a:pt x="75133" y="430902"/>
                  </a:cubicBezTo>
                  <a:lnTo>
                    <a:pt x="111480" y="380203"/>
                  </a:lnTo>
                  <a:cubicBezTo>
                    <a:pt x="99136" y="361915"/>
                    <a:pt x="89941" y="341722"/>
                    <a:pt x="84138" y="319269"/>
                  </a:cubicBezTo>
                  <a:lnTo>
                    <a:pt x="25247" y="313058"/>
                  </a:lnTo>
                  <a:cubicBezTo>
                    <a:pt x="8077" y="311395"/>
                    <a:pt x="0" y="302035"/>
                    <a:pt x="1625" y="284890"/>
                  </a:cubicBezTo>
                  <a:lnTo>
                    <a:pt x="10046" y="198847"/>
                  </a:lnTo>
                  <a:cubicBezTo>
                    <a:pt x="10490" y="197387"/>
                    <a:pt x="10668" y="196320"/>
                    <a:pt x="10554" y="195659"/>
                  </a:cubicBezTo>
                  <a:cubicBezTo>
                    <a:pt x="13183" y="180420"/>
                    <a:pt x="22466" y="174095"/>
                    <a:pt x="38557" y="175594"/>
                  </a:cubicBezTo>
                  <a:lnTo>
                    <a:pt x="98793" y="181588"/>
                  </a:lnTo>
                  <a:cubicBezTo>
                    <a:pt x="102375" y="174120"/>
                    <a:pt x="106731" y="167212"/>
                    <a:pt x="111087" y="160290"/>
                  </a:cubicBezTo>
                  <a:cubicBezTo>
                    <a:pt x="112204" y="158728"/>
                    <a:pt x="113322" y="157166"/>
                    <a:pt x="114440" y="155604"/>
                  </a:cubicBezTo>
                  <a:cubicBezTo>
                    <a:pt x="121425" y="145863"/>
                    <a:pt x="128651" y="137468"/>
                    <a:pt x="136639" y="129620"/>
                  </a:cubicBezTo>
                  <a:lnTo>
                    <a:pt x="111252" y="74197"/>
                  </a:lnTo>
                  <a:cubicBezTo>
                    <a:pt x="107912" y="66501"/>
                    <a:pt x="107175" y="60074"/>
                    <a:pt x="109080" y="54931"/>
                  </a:cubicBezTo>
                  <a:cubicBezTo>
                    <a:pt x="110769" y="48479"/>
                    <a:pt x="115849" y="43856"/>
                    <a:pt x="124130" y="39754"/>
                  </a:cubicBezTo>
                  <a:lnTo>
                    <a:pt x="203314" y="4410"/>
                  </a:lnTo>
                  <a:cubicBezTo>
                    <a:pt x="210972" y="759"/>
                    <a:pt x="217735" y="0"/>
                    <a:pt x="223470" y="211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42"/>
            <p:cNvSpPr/>
            <p:nvPr/>
          </p:nvSpPr>
          <p:spPr>
            <a:xfrm>
              <a:off x="5178617" y="753327"/>
              <a:ext cx="272503" cy="526259"/>
            </a:xfrm>
            <a:custGeom>
              <a:avLst/>
              <a:gdLst/>
              <a:ahLst/>
              <a:cxnLst/>
              <a:rect l="0" t="0" r="0" b="0"/>
              <a:pathLst>
                <a:path w="272503" h="526259">
                  <a:moveTo>
                    <a:pt x="103306" y="988"/>
                  </a:moveTo>
                  <a:cubicBezTo>
                    <a:pt x="109343" y="0"/>
                    <a:pt x="115881" y="2029"/>
                    <a:pt x="122910" y="7071"/>
                  </a:cubicBezTo>
                  <a:lnTo>
                    <a:pt x="191350" y="56143"/>
                  </a:lnTo>
                  <a:cubicBezTo>
                    <a:pt x="205422" y="66227"/>
                    <a:pt x="207441" y="78305"/>
                    <a:pt x="197370" y="92351"/>
                  </a:cubicBezTo>
                  <a:lnTo>
                    <a:pt x="160743" y="143431"/>
                  </a:lnTo>
                  <a:cubicBezTo>
                    <a:pt x="173354" y="161325"/>
                    <a:pt x="182270" y="181899"/>
                    <a:pt x="188086" y="204365"/>
                  </a:cubicBezTo>
                  <a:lnTo>
                    <a:pt x="247255" y="210182"/>
                  </a:lnTo>
                  <a:cubicBezTo>
                    <a:pt x="264693" y="211465"/>
                    <a:pt x="272503" y="221205"/>
                    <a:pt x="270611" y="238732"/>
                  </a:cubicBezTo>
                  <a:lnTo>
                    <a:pt x="262178" y="324787"/>
                  </a:lnTo>
                  <a:cubicBezTo>
                    <a:pt x="260540" y="341931"/>
                    <a:pt x="251485" y="349602"/>
                    <a:pt x="234048" y="348320"/>
                  </a:cubicBezTo>
                  <a:lnTo>
                    <a:pt x="174104" y="341931"/>
                  </a:lnTo>
                  <a:cubicBezTo>
                    <a:pt x="170116" y="349133"/>
                    <a:pt x="165760" y="356029"/>
                    <a:pt x="161404" y="362950"/>
                  </a:cubicBezTo>
                  <a:cubicBezTo>
                    <a:pt x="160286" y="364512"/>
                    <a:pt x="159169" y="366074"/>
                    <a:pt x="158051" y="367636"/>
                  </a:cubicBezTo>
                  <a:cubicBezTo>
                    <a:pt x="151053" y="377390"/>
                    <a:pt x="143840" y="385785"/>
                    <a:pt x="135851" y="393646"/>
                  </a:cubicBezTo>
                  <a:lnTo>
                    <a:pt x="160972" y="449425"/>
                  </a:lnTo>
                  <a:cubicBezTo>
                    <a:pt x="164591" y="456765"/>
                    <a:pt x="165302" y="463178"/>
                    <a:pt x="163791" y="468589"/>
                  </a:cubicBezTo>
                  <a:cubicBezTo>
                    <a:pt x="162470" y="472932"/>
                    <a:pt x="159003" y="476945"/>
                    <a:pt x="154088" y="480501"/>
                  </a:cubicBezTo>
                  <a:cubicBezTo>
                    <a:pt x="152577" y="481784"/>
                    <a:pt x="150659" y="482787"/>
                    <a:pt x="148094" y="483892"/>
                  </a:cubicBezTo>
                  <a:lnTo>
                    <a:pt x="69303" y="519503"/>
                  </a:lnTo>
                  <a:cubicBezTo>
                    <a:pt x="53199" y="526259"/>
                    <a:pt x="42138" y="521853"/>
                    <a:pt x="35039" y="506168"/>
                  </a:cubicBezTo>
                  <a:lnTo>
                    <a:pt x="9029" y="449120"/>
                  </a:lnTo>
                  <a:lnTo>
                    <a:pt x="0" y="449305"/>
                  </a:lnTo>
                  <a:lnTo>
                    <a:pt x="0" y="341870"/>
                  </a:lnTo>
                  <a:lnTo>
                    <a:pt x="14680" y="342173"/>
                  </a:lnTo>
                  <a:cubicBezTo>
                    <a:pt x="39484" y="338134"/>
                    <a:pt x="59219" y="326285"/>
                    <a:pt x="73748" y="306016"/>
                  </a:cubicBezTo>
                  <a:cubicBezTo>
                    <a:pt x="88290" y="285734"/>
                    <a:pt x="93446" y="262874"/>
                    <a:pt x="89319" y="238071"/>
                  </a:cubicBezTo>
                  <a:cubicBezTo>
                    <a:pt x="85204" y="213255"/>
                    <a:pt x="73037" y="193901"/>
                    <a:pt x="52717" y="179334"/>
                  </a:cubicBezTo>
                  <a:cubicBezTo>
                    <a:pt x="42551" y="172044"/>
                    <a:pt x="31902" y="167068"/>
                    <a:pt x="20693" y="164422"/>
                  </a:cubicBezTo>
                  <a:lnTo>
                    <a:pt x="0" y="163873"/>
                  </a:lnTo>
                  <a:lnTo>
                    <a:pt x="0" y="57835"/>
                  </a:lnTo>
                  <a:lnTo>
                    <a:pt x="8394" y="57820"/>
                  </a:lnTo>
                  <a:cubicBezTo>
                    <a:pt x="22631" y="58582"/>
                    <a:pt x="36461" y="60804"/>
                    <a:pt x="49796" y="64462"/>
                  </a:cubicBezTo>
                  <a:lnTo>
                    <a:pt x="86702" y="13002"/>
                  </a:lnTo>
                  <a:cubicBezTo>
                    <a:pt x="91732" y="5978"/>
                    <a:pt x="97268" y="1975"/>
                    <a:pt x="103306" y="98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43"/>
            <p:cNvSpPr/>
            <p:nvPr/>
          </p:nvSpPr>
          <p:spPr>
            <a:xfrm>
              <a:off x="5331836" y="363532"/>
              <a:ext cx="330424" cy="629117"/>
            </a:xfrm>
            <a:custGeom>
              <a:avLst/>
              <a:gdLst/>
              <a:ahLst/>
              <a:cxnLst/>
              <a:rect l="0" t="0" r="0" b="0"/>
              <a:pathLst>
                <a:path w="330424" h="629117">
                  <a:moveTo>
                    <a:pt x="255948" y="1370"/>
                  </a:moveTo>
                  <a:cubicBezTo>
                    <a:pt x="268012" y="0"/>
                    <a:pt x="277482" y="6391"/>
                    <a:pt x="283845" y="20469"/>
                  </a:cubicBezTo>
                  <a:lnTo>
                    <a:pt x="314934" y="88643"/>
                  </a:lnTo>
                  <a:lnTo>
                    <a:pt x="330424" y="88612"/>
                  </a:lnTo>
                  <a:lnTo>
                    <a:pt x="330424" y="215367"/>
                  </a:lnTo>
                  <a:lnTo>
                    <a:pt x="312851" y="214906"/>
                  </a:lnTo>
                  <a:cubicBezTo>
                    <a:pt x="283210" y="219770"/>
                    <a:pt x="259753" y="234693"/>
                    <a:pt x="242367" y="258937"/>
                  </a:cubicBezTo>
                  <a:cubicBezTo>
                    <a:pt x="225006" y="283169"/>
                    <a:pt x="218706" y="309725"/>
                    <a:pt x="223634" y="339353"/>
                  </a:cubicBezTo>
                  <a:cubicBezTo>
                    <a:pt x="228562" y="368995"/>
                    <a:pt x="242786" y="392617"/>
                    <a:pt x="267093" y="410042"/>
                  </a:cubicBezTo>
                  <a:cubicBezTo>
                    <a:pt x="279241" y="418754"/>
                    <a:pt x="292043" y="424580"/>
                    <a:pt x="305516" y="427622"/>
                  </a:cubicBezTo>
                  <a:lnTo>
                    <a:pt x="330424" y="428134"/>
                  </a:lnTo>
                  <a:lnTo>
                    <a:pt x="330424" y="556556"/>
                  </a:lnTo>
                  <a:lnTo>
                    <a:pt x="315379" y="556866"/>
                  </a:lnTo>
                  <a:cubicBezTo>
                    <a:pt x="298666" y="555482"/>
                    <a:pt x="282168" y="552840"/>
                    <a:pt x="266217" y="548459"/>
                  </a:cubicBezTo>
                  <a:lnTo>
                    <a:pt x="222110" y="609978"/>
                  </a:lnTo>
                  <a:cubicBezTo>
                    <a:pt x="210083" y="626754"/>
                    <a:pt x="195643" y="629117"/>
                    <a:pt x="178803" y="617052"/>
                  </a:cubicBezTo>
                  <a:lnTo>
                    <a:pt x="97003" y="558403"/>
                  </a:lnTo>
                  <a:cubicBezTo>
                    <a:pt x="80188" y="546338"/>
                    <a:pt x="77800" y="531898"/>
                    <a:pt x="89814" y="515134"/>
                  </a:cubicBezTo>
                  <a:lnTo>
                    <a:pt x="133261" y="454542"/>
                  </a:lnTo>
                  <a:cubicBezTo>
                    <a:pt x="118516" y="432673"/>
                    <a:pt x="107518" y="408531"/>
                    <a:pt x="100571" y="381695"/>
                  </a:cubicBezTo>
                  <a:lnTo>
                    <a:pt x="30175" y="374266"/>
                  </a:lnTo>
                  <a:cubicBezTo>
                    <a:pt x="9665" y="372285"/>
                    <a:pt x="0" y="361096"/>
                    <a:pt x="1943" y="340598"/>
                  </a:cubicBezTo>
                  <a:lnTo>
                    <a:pt x="12014" y="237753"/>
                  </a:lnTo>
                  <a:cubicBezTo>
                    <a:pt x="12547" y="236001"/>
                    <a:pt x="12751" y="234731"/>
                    <a:pt x="12624" y="233931"/>
                  </a:cubicBezTo>
                  <a:cubicBezTo>
                    <a:pt x="15761" y="215719"/>
                    <a:pt x="26860" y="208162"/>
                    <a:pt x="46088" y="209953"/>
                  </a:cubicBezTo>
                  <a:lnTo>
                    <a:pt x="118110" y="217116"/>
                  </a:lnTo>
                  <a:cubicBezTo>
                    <a:pt x="122377" y="208188"/>
                    <a:pt x="127584" y="199933"/>
                    <a:pt x="132791" y="191665"/>
                  </a:cubicBezTo>
                  <a:cubicBezTo>
                    <a:pt x="134124" y="189798"/>
                    <a:pt x="135471" y="187919"/>
                    <a:pt x="136804" y="186052"/>
                  </a:cubicBezTo>
                  <a:cubicBezTo>
                    <a:pt x="145148" y="174418"/>
                    <a:pt x="153784" y="164373"/>
                    <a:pt x="163347" y="155000"/>
                  </a:cubicBezTo>
                  <a:lnTo>
                    <a:pt x="132994" y="88744"/>
                  </a:lnTo>
                  <a:cubicBezTo>
                    <a:pt x="128994" y="79549"/>
                    <a:pt x="128117" y="71853"/>
                    <a:pt x="130391" y="65719"/>
                  </a:cubicBezTo>
                  <a:cubicBezTo>
                    <a:pt x="132410" y="58010"/>
                    <a:pt x="138481" y="52473"/>
                    <a:pt x="148374" y="47571"/>
                  </a:cubicBezTo>
                  <a:lnTo>
                    <a:pt x="243040" y="5331"/>
                  </a:lnTo>
                  <a:cubicBezTo>
                    <a:pt x="247618" y="3146"/>
                    <a:pt x="251927" y="1827"/>
                    <a:pt x="255948" y="137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44"/>
            <p:cNvSpPr/>
            <p:nvPr/>
          </p:nvSpPr>
          <p:spPr>
            <a:xfrm>
              <a:off x="5662260" y="383017"/>
              <a:ext cx="325734" cy="629062"/>
            </a:xfrm>
            <a:custGeom>
              <a:avLst/>
              <a:gdLst/>
              <a:ahLst/>
              <a:cxnLst/>
              <a:rect l="0" t="0" r="0" b="0"/>
              <a:pathLst>
                <a:path w="325734" h="629062">
                  <a:moveTo>
                    <a:pt x="123481" y="1179"/>
                  </a:moveTo>
                  <a:cubicBezTo>
                    <a:pt x="130697" y="0"/>
                    <a:pt x="138511" y="2425"/>
                    <a:pt x="146919" y="8451"/>
                  </a:cubicBezTo>
                  <a:lnTo>
                    <a:pt x="228719" y="67100"/>
                  </a:lnTo>
                  <a:cubicBezTo>
                    <a:pt x="245547" y="79165"/>
                    <a:pt x="247960" y="93605"/>
                    <a:pt x="235920" y="110382"/>
                  </a:cubicBezTo>
                  <a:lnTo>
                    <a:pt x="192143" y="171443"/>
                  </a:lnTo>
                  <a:cubicBezTo>
                    <a:pt x="207205" y="192830"/>
                    <a:pt x="217873" y="217417"/>
                    <a:pt x="224833" y="244291"/>
                  </a:cubicBezTo>
                  <a:lnTo>
                    <a:pt x="295546" y="251225"/>
                  </a:lnTo>
                  <a:cubicBezTo>
                    <a:pt x="316387" y="252761"/>
                    <a:pt x="325734" y="264408"/>
                    <a:pt x="323474" y="285362"/>
                  </a:cubicBezTo>
                  <a:lnTo>
                    <a:pt x="313377" y="388233"/>
                  </a:lnTo>
                  <a:cubicBezTo>
                    <a:pt x="311434" y="408717"/>
                    <a:pt x="300614" y="417887"/>
                    <a:pt x="279760" y="416363"/>
                  </a:cubicBezTo>
                  <a:lnTo>
                    <a:pt x="208107" y="408730"/>
                  </a:lnTo>
                  <a:cubicBezTo>
                    <a:pt x="203345" y="417328"/>
                    <a:pt x="198138" y="425570"/>
                    <a:pt x="192930" y="433851"/>
                  </a:cubicBezTo>
                  <a:cubicBezTo>
                    <a:pt x="191597" y="435705"/>
                    <a:pt x="190264" y="437572"/>
                    <a:pt x="188917" y="439439"/>
                  </a:cubicBezTo>
                  <a:cubicBezTo>
                    <a:pt x="180561" y="451097"/>
                    <a:pt x="171938" y="461143"/>
                    <a:pt x="162374" y="470541"/>
                  </a:cubicBezTo>
                  <a:lnTo>
                    <a:pt x="192410" y="537216"/>
                  </a:lnTo>
                  <a:cubicBezTo>
                    <a:pt x="196740" y="545979"/>
                    <a:pt x="197591" y="553650"/>
                    <a:pt x="195788" y="560127"/>
                  </a:cubicBezTo>
                  <a:cubicBezTo>
                    <a:pt x="194201" y="565321"/>
                    <a:pt x="190060" y="570109"/>
                    <a:pt x="184180" y="574363"/>
                  </a:cubicBezTo>
                  <a:cubicBezTo>
                    <a:pt x="182377" y="575888"/>
                    <a:pt x="180091" y="577081"/>
                    <a:pt x="177017" y="578415"/>
                  </a:cubicBezTo>
                  <a:lnTo>
                    <a:pt x="82834" y="620985"/>
                  </a:lnTo>
                  <a:cubicBezTo>
                    <a:pt x="63581" y="629062"/>
                    <a:pt x="50360" y="623792"/>
                    <a:pt x="41877" y="605034"/>
                  </a:cubicBezTo>
                  <a:lnTo>
                    <a:pt x="10787" y="536848"/>
                  </a:lnTo>
                  <a:lnTo>
                    <a:pt x="0" y="537071"/>
                  </a:lnTo>
                  <a:lnTo>
                    <a:pt x="0" y="408649"/>
                  </a:lnTo>
                  <a:lnTo>
                    <a:pt x="17544" y="409010"/>
                  </a:lnTo>
                  <a:cubicBezTo>
                    <a:pt x="47198" y="404183"/>
                    <a:pt x="70782" y="390010"/>
                    <a:pt x="88155" y="365791"/>
                  </a:cubicBezTo>
                  <a:cubicBezTo>
                    <a:pt x="105529" y="341547"/>
                    <a:pt x="111701" y="314217"/>
                    <a:pt x="106774" y="284562"/>
                  </a:cubicBezTo>
                  <a:cubicBezTo>
                    <a:pt x="101846" y="254908"/>
                    <a:pt x="87305" y="231768"/>
                    <a:pt x="63009" y="214357"/>
                  </a:cubicBezTo>
                  <a:cubicBezTo>
                    <a:pt x="50855" y="205638"/>
                    <a:pt x="38127" y="199691"/>
                    <a:pt x="24728" y="196531"/>
                  </a:cubicBezTo>
                  <a:lnTo>
                    <a:pt x="0" y="195882"/>
                  </a:lnTo>
                  <a:lnTo>
                    <a:pt x="0" y="69127"/>
                  </a:lnTo>
                  <a:lnTo>
                    <a:pt x="10038" y="69107"/>
                  </a:lnTo>
                  <a:cubicBezTo>
                    <a:pt x="27056" y="70021"/>
                    <a:pt x="43578" y="72675"/>
                    <a:pt x="59517" y="77057"/>
                  </a:cubicBezTo>
                  <a:lnTo>
                    <a:pt x="103624" y="15538"/>
                  </a:lnTo>
                  <a:cubicBezTo>
                    <a:pt x="109644" y="7144"/>
                    <a:pt x="116264" y="2359"/>
                    <a:pt x="123481" y="117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45"/>
            <p:cNvSpPr/>
            <p:nvPr/>
          </p:nvSpPr>
          <p:spPr>
            <a:xfrm>
              <a:off x="9702411" y="462253"/>
              <a:ext cx="629802" cy="746430"/>
            </a:xfrm>
            <a:custGeom>
              <a:avLst/>
              <a:gdLst/>
              <a:ahLst/>
              <a:cxnLst/>
              <a:rect l="0" t="0" r="0" b="0"/>
              <a:pathLst>
                <a:path w="629802" h="746430">
                  <a:moveTo>
                    <a:pt x="373218" y="0"/>
                  </a:moveTo>
                  <a:lnTo>
                    <a:pt x="629796" y="0"/>
                  </a:lnTo>
                  <a:lnTo>
                    <a:pt x="629802" y="1"/>
                  </a:lnTo>
                  <a:lnTo>
                    <a:pt x="629802" y="69978"/>
                  </a:lnTo>
                  <a:lnTo>
                    <a:pt x="629796" y="69977"/>
                  </a:lnTo>
                  <a:cubicBezTo>
                    <a:pt x="604041" y="69977"/>
                    <a:pt x="583149" y="90856"/>
                    <a:pt x="583149" y="116624"/>
                  </a:cubicBezTo>
                  <a:cubicBezTo>
                    <a:pt x="583149" y="142392"/>
                    <a:pt x="604041" y="163271"/>
                    <a:pt x="629796" y="163271"/>
                  </a:cubicBezTo>
                  <a:lnTo>
                    <a:pt x="629802" y="163270"/>
                  </a:lnTo>
                  <a:lnTo>
                    <a:pt x="629802" y="509171"/>
                  </a:lnTo>
                  <a:lnTo>
                    <a:pt x="406200" y="732765"/>
                  </a:lnTo>
                  <a:cubicBezTo>
                    <a:pt x="397094" y="741871"/>
                    <a:pt x="385156" y="746430"/>
                    <a:pt x="373218" y="746430"/>
                  </a:cubicBezTo>
                  <a:cubicBezTo>
                    <a:pt x="361280" y="746430"/>
                    <a:pt x="349342" y="741871"/>
                    <a:pt x="340236" y="732765"/>
                  </a:cubicBezTo>
                  <a:lnTo>
                    <a:pt x="13668" y="406197"/>
                  </a:lnTo>
                  <a:cubicBezTo>
                    <a:pt x="9112" y="401641"/>
                    <a:pt x="5695" y="396378"/>
                    <a:pt x="3417" y="390763"/>
                  </a:cubicBezTo>
                  <a:lnTo>
                    <a:pt x="0" y="373210"/>
                  </a:lnTo>
                  <a:lnTo>
                    <a:pt x="0" y="373208"/>
                  </a:lnTo>
                  <a:lnTo>
                    <a:pt x="3417" y="355655"/>
                  </a:lnTo>
                  <a:cubicBezTo>
                    <a:pt x="5695" y="350039"/>
                    <a:pt x="9112" y="344777"/>
                    <a:pt x="13668" y="340220"/>
                  </a:cubicBezTo>
                  <a:lnTo>
                    <a:pt x="340236" y="13653"/>
                  </a:lnTo>
                  <a:cubicBezTo>
                    <a:pt x="348973" y="4915"/>
                    <a:pt x="360848" y="0"/>
                    <a:pt x="3732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46"/>
            <p:cNvSpPr/>
            <p:nvPr/>
          </p:nvSpPr>
          <p:spPr>
            <a:xfrm>
              <a:off x="10332213" y="462254"/>
              <a:ext cx="116631" cy="509170"/>
            </a:xfrm>
            <a:custGeom>
              <a:avLst/>
              <a:gdLst/>
              <a:ahLst/>
              <a:cxnLst/>
              <a:rect l="0" t="0" r="0" b="0"/>
              <a:pathLst>
                <a:path w="116631" h="509170">
                  <a:moveTo>
                    <a:pt x="0" y="0"/>
                  </a:moveTo>
                  <a:lnTo>
                    <a:pt x="23474" y="2373"/>
                  </a:lnTo>
                  <a:cubicBezTo>
                    <a:pt x="76580" y="13265"/>
                    <a:pt x="116631" y="60350"/>
                    <a:pt x="116631" y="116624"/>
                  </a:cubicBezTo>
                  <a:lnTo>
                    <a:pt x="116631" y="373214"/>
                  </a:lnTo>
                  <a:cubicBezTo>
                    <a:pt x="116631" y="385584"/>
                    <a:pt x="111716" y="397446"/>
                    <a:pt x="102978" y="406196"/>
                  </a:cubicBezTo>
                  <a:lnTo>
                    <a:pt x="0" y="509170"/>
                  </a:lnTo>
                  <a:lnTo>
                    <a:pt x="0" y="163269"/>
                  </a:lnTo>
                  <a:lnTo>
                    <a:pt x="18155" y="159606"/>
                  </a:lnTo>
                  <a:cubicBezTo>
                    <a:pt x="34903" y="152526"/>
                    <a:pt x="46654" y="135949"/>
                    <a:pt x="46654" y="116624"/>
                  </a:cubicBezTo>
                  <a:cubicBezTo>
                    <a:pt x="46654" y="97298"/>
                    <a:pt x="34903" y="80721"/>
                    <a:pt x="18155" y="73641"/>
                  </a:cubicBezTo>
                  <a:lnTo>
                    <a:pt x="0" y="6997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47"/>
            <p:cNvSpPr/>
            <p:nvPr/>
          </p:nvSpPr>
          <p:spPr>
            <a:xfrm>
              <a:off x="9933276" y="784278"/>
              <a:ext cx="61971" cy="146522"/>
            </a:xfrm>
            <a:custGeom>
              <a:avLst/>
              <a:gdLst/>
              <a:ahLst/>
              <a:cxnLst/>
              <a:rect l="0" t="0" r="0" b="0"/>
              <a:pathLst>
                <a:path w="61971" h="146522">
                  <a:moveTo>
                    <a:pt x="61971" y="0"/>
                  </a:moveTo>
                  <a:lnTo>
                    <a:pt x="61971" y="34396"/>
                  </a:lnTo>
                  <a:lnTo>
                    <a:pt x="53594" y="40566"/>
                  </a:lnTo>
                  <a:lnTo>
                    <a:pt x="61971" y="48720"/>
                  </a:lnTo>
                  <a:lnTo>
                    <a:pt x="61971" y="68981"/>
                  </a:lnTo>
                  <a:lnTo>
                    <a:pt x="43929" y="51424"/>
                  </a:lnTo>
                  <a:cubicBezTo>
                    <a:pt x="35420" y="62029"/>
                    <a:pt x="30276" y="72620"/>
                    <a:pt x="28511" y="83212"/>
                  </a:cubicBezTo>
                  <a:cubicBezTo>
                    <a:pt x="26746" y="93804"/>
                    <a:pt x="29731" y="102846"/>
                    <a:pt x="37440" y="110339"/>
                  </a:cubicBezTo>
                  <a:cubicBezTo>
                    <a:pt x="42520" y="115286"/>
                    <a:pt x="48561" y="117864"/>
                    <a:pt x="55559" y="118074"/>
                  </a:cubicBezTo>
                  <a:lnTo>
                    <a:pt x="61971" y="116333"/>
                  </a:lnTo>
                  <a:lnTo>
                    <a:pt x="61971" y="145950"/>
                  </a:lnTo>
                  <a:lnTo>
                    <a:pt x="42723" y="146522"/>
                  </a:lnTo>
                  <a:cubicBezTo>
                    <a:pt x="34493" y="144807"/>
                    <a:pt x="26898" y="140578"/>
                    <a:pt x="19964" y="133834"/>
                  </a:cubicBezTo>
                  <a:cubicBezTo>
                    <a:pt x="13030" y="127091"/>
                    <a:pt x="7950" y="119890"/>
                    <a:pt x="4737" y="112270"/>
                  </a:cubicBezTo>
                  <a:cubicBezTo>
                    <a:pt x="1524" y="104637"/>
                    <a:pt x="0" y="96408"/>
                    <a:pt x="191" y="87581"/>
                  </a:cubicBezTo>
                  <a:cubicBezTo>
                    <a:pt x="685" y="68886"/>
                    <a:pt x="8801" y="50535"/>
                    <a:pt x="24523" y="32527"/>
                  </a:cubicBezTo>
                  <a:lnTo>
                    <a:pt x="6502" y="14988"/>
                  </a:lnTo>
                  <a:cubicBezTo>
                    <a:pt x="4966" y="13489"/>
                    <a:pt x="4140" y="11787"/>
                    <a:pt x="4025" y="9882"/>
                  </a:cubicBezTo>
                  <a:cubicBezTo>
                    <a:pt x="3937" y="7977"/>
                    <a:pt x="4623" y="6263"/>
                    <a:pt x="6121" y="4726"/>
                  </a:cubicBezTo>
                  <a:cubicBezTo>
                    <a:pt x="7633" y="3190"/>
                    <a:pt x="9360" y="2389"/>
                    <a:pt x="11341" y="2377"/>
                  </a:cubicBezTo>
                  <a:cubicBezTo>
                    <a:pt x="13322" y="2364"/>
                    <a:pt x="15087" y="3088"/>
                    <a:pt x="16624" y="4574"/>
                  </a:cubicBezTo>
                  <a:lnTo>
                    <a:pt x="34417" y="21910"/>
                  </a:lnTo>
                  <a:cubicBezTo>
                    <a:pt x="42290" y="14423"/>
                    <a:pt x="50200" y="7869"/>
                    <a:pt x="58142" y="2249"/>
                  </a:cubicBezTo>
                  <a:lnTo>
                    <a:pt x="619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48"/>
            <p:cNvSpPr/>
            <p:nvPr/>
          </p:nvSpPr>
          <p:spPr>
            <a:xfrm>
              <a:off x="10044528" y="964655"/>
              <a:ext cx="52426" cy="54423"/>
            </a:xfrm>
            <a:custGeom>
              <a:avLst/>
              <a:gdLst/>
              <a:ahLst/>
              <a:cxnLst/>
              <a:rect l="0" t="0" r="0" b="0"/>
              <a:pathLst>
                <a:path w="52426" h="54423">
                  <a:moveTo>
                    <a:pt x="52426" y="0"/>
                  </a:moveTo>
                  <a:lnTo>
                    <a:pt x="52426" y="34333"/>
                  </a:lnTo>
                  <a:lnTo>
                    <a:pt x="50860" y="35568"/>
                  </a:lnTo>
                  <a:cubicBezTo>
                    <a:pt x="40989" y="42011"/>
                    <a:pt x="30613" y="47514"/>
                    <a:pt x="19735" y="52073"/>
                  </a:cubicBezTo>
                  <a:cubicBezTo>
                    <a:pt x="13538" y="54423"/>
                    <a:pt x="8788" y="54003"/>
                    <a:pt x="5461" y="50765"/>
                  </a:cubicBezTo>
                  <a:cubicBezTo>
                    <a:pt x="2159" y="47539"/>
                    <a:pt x="393" y="44199"/>
                    <a:pt x="190" y="40694"/>
                  </a:cubicBezTo>
                  <a:cubicBezTo>
                    <a:pt x="0" y="37201"/>
                    <a:pt x="977" y="34331"/>
                    <a:pt x="3162" y="32096"/>
                  </a:cubicBezTo>
                  <a:cubicBezTo>
                    <a:pt x="5334" y="29873"/>
                    <a:pt x="8610" y="27892"/>
                    <a:pt x="12991" y="26165"/>
                  </a:cubicBezTo>
                  <a:cubicBezTo>
                    <a:pt x="20624" y="23092"/>
                    <a:pt x="28301" y="18901"/>
                    <a:pt x="36023" y="13589"/>
                  </a:cubicBezTo>
                  <a:lnTo>
                    <a:pt x="524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49"/>
            <p:cNvSpPr/>
            <p:nvPr/>
          </p:nvSpPr>
          <p:spPr>
            <a:xfrm>
              <a:off x="9995246" y="832998"/>
              <a:ext cx="101708" cy="119233"/>
            </a:xfrm>
            <a:custGeom>
              <a:avLst/>
              <a:gdLst/>
              <a:ahLst/>
              <a:cxnLst/>
              <a:rect l="0" t="0" r="0" b="0"/>
              <a:pathLst>
                <a:path w="101708" h="119233">
                  <a:moveTo>
                    <a:pt x="0" y="0"/>
                  </a:moveTo>
                  <a:lnTo>
                    <a:pt x="46614" y="45376"/>
                  </a:lnTo>
                  <a:cubicBezTo>
                    <a:pt x="54450" y="40410"/>
                    <a:pt x="62540" y="35660"/>
                    <a:pt x="70833" y="31139"/>
                  </a:cubicBezTo>
                  <a:cubicBezTo>
                    <a:pt x="79114" y="26618"/>
                    <a:pt x="87521" y="23392"/>
                    <a:pt x="96004" y="21449"/>
                  </a:cubicBezTo>
                  <a:lnTo>
                    <a:pt x="101708" y="21603"/>
                  </a:lnTo>
                  <a:lnTo>
                    <a:pt x="101708" y="51116"/>
                  </a:lnTo>
                  <a:lnTo>
                    <a:pt x="99827" y="51269"/>
                  </a:lnTo>
                  <a:cubicBezTo>
                    <a:pt x="92715" y="53047"/>
                    <a:pt x="82225" y="58114"/>
                    <a:pt x="68344" y="66509"/>
                  </a:cubicBezTo>
                  <a:lnTo>
                    <a:pt x="101708" y="98994"/>
                  </a:lnTo>
                  <a:lnTo>
                    <a:pt x="101708" y="119233"/>
                  </a:lnTo>
                  <a:lnTo>
                    <a:pt x="55682" y="74433"/>
                  </a:lnTo>
                  <a:cubicBezTo>
                    <a:pt x="34562" y="87197"/>
                    <a:pt x="18852" y="94703"/>
                    <a:pt x="8552" y="96976"/>
                  </a:cubicBezTo>
                  <a:lnTo>
                    <a:pt x="0" y="97230"/>
                  </a:lnTo>
                  <a:lnTo>
                    <a:pt x="0" y="67613"/>
                  </a:lnTo>
                  <a:lnTo>
                    <a:pt x="17442" y="62876"/>
                  </a:lnTo>
                  <a:cubicBezTo>
                    <a:pt x="22878" y="60057"/>
                    <a:pt x="28390" y="56869"/>
                    <a:pt x="33952" y="53301"/>
                  </a:cubicBezTo>
                  <a:lnTo>
                    <a:pt x="0" y="202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50"/>
            <p:cNvSpPr/>
            <p:nvPr/>
          </p:nvSpPr>
          <p:spPr>
            <a:xfrm>
              <a:off x="9995246" y="770574"/>
              <a:ext cx="40188" cy="48100"/>
            </a:xfrm>
            <a:custGeom>
              <a:avLst/>
              <a:gdLst/>
              <a:ahLst/>
              <a:cxnLst/>
              <a:rect l="0" t="0" r="0" b="0"/>
              <a:pathLst>
                <a:path w="40188" h="48100">
                  <a:moveTo>
                    <a:pt x="28290" y="422"/>
                  </a:moveTo>
                  <a:cubicBezTo>
                    <a:pt x="30882" y="845"/>
                    <a:pt x="33337" y="2181"/>
                    <a:pt x="35654" y="4435"/>
                  </a:cubicBezTo>
                  <a:cubicBezTo>
                    <a:pt x="37953" y="6671"/>
                    <a:pt x="39325" y="9579"/>
                    <a:pt x="39756" y="13148"/>
                  </a:cubicBezTo>
                  <a:cubicBezTo>
                    <a:pt x="40188" y="16704"/>
                    <a:pt x="39451" y="19460"/>
                    <a:pt x="37585" y="21377"/>
                  </a:cubicBezTo>
                  <a:cubicBezTo>
                    <a:pt x="35705" y="23320"/>
                    <a:pt x="32581" y="25289"/>
                    <a:pt x="28212" y="27321"/>
                  </a:cubicBezTo>
                  <a:lnTo>
                    <a:pt x="0" y="48100"/>
                  </a:lnTo>
                  <a:lnTo>
                    <a:pt x="0" y="13705"/>
                  </a:lnTo>
                  <a:lnTo>
                    <a:pt x="20096" y="1895"/>
                  </a:lnTo>
                  <a:cubicBezTo>
                    <a:pt x="22967" y="492"/>
                    <a:pt x="25697" y="0"/>
                    <a:pt x="28290" y="42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51"/>
            <p:cNvSpPr/>
            <p:nvPr/>
          </p:nvSpPr>
          <p:spPr>
            <a:xfrm>
              <a:off x="10096954" y="854602"/>
              <a:ext cx="62534" cy="144386"/>
            </a:xfrm>
            <a:custGeom>
              <a:avLst/>
              <a:gdLst/>
              <a:ahLst/>
              <a:cxnLst/>
              <a:rect l="0" t="0" r="0" b="0"/>
              <a:pathLst>
                <a:path w="62534" h="144386">
                  <a:moveTo>
                    <a:pt x="0" y="0"/>
                  </a:moveTo>
                  <a:lnTo>
                    <a:pt x="21049" y="570"/>
                  </a:lnTo>
                  <a:cubicBezTo>
                    <a:pt x="29409" y="3078"/>
                    <a:pt x="37210" y="7853"/>
                    <a:pt x="44449" y="14895"/>
                  </a:cubicBezTo>
                  <a:cubicBezTo>
                    <a:pt x="56921" y="27049"/>
                    <a:pt x="62534" y="42099"/>
                    <a:pt x="61238" y="60056"/>
                  </a:cubicBezTo>
                  <a:cubicBezTo>
                    <a:pt x="59956" y="78014"/>
                    <a:pt x="51777" y="95680"/>
                    <a:pt x="36639" y="113054"/>
                  </a:cubicBezTo>
                  <a:lnTo>
                    <a:pt x="54673" y="130605"/>
                  </a:lnTo>
                  <a:cubicBezTo>
                    <a:pt x="56209" y="132091"/>
                    <a:pt x="56959" y="133805"/>
                    <a:pt x="56907" y="135710"/>
                  </a:cubicBezTo>
                  <a:cubicBezTo>
                    <a:pt x="56857" y="137602"/>
                    <a:pt x="56095" y="139330"/>
                    <a:pt x="54597" y="140867"/>
                  </a:cubicBezTo>
                  <a:cubicBezTo>
                    <a:pt x="51295" y="144257"/>
                    <a:pt x="47941" y="144295"/>
                    <a:pt x="44563" y="141006"/>
                  </a:cubicBezTo>
                  <a:lnTo>
                    <a:pt x="26529" y="123468"/>
                  </a:lnTo>
                  <a:lnTo>
                    <a:pt x="0" y="144386"/>
                  </a:lnTo>
                  <a:lnTo>
                    <a:pt x="0" y="110053"/>
                  </a:lnTo>
                  <a:lnTo>
                    <a:pt x="6895" y="104341"/>
                  </a:lnTo>
                  <a:lnTo>
                    <a:pt x="0" y="97630"/>
                  </a:lnTo>
                  <a:lnTo>
                    <a:pt x="0" y="77390"/>
                  </a:lnTo>
                  <a:lnTo>
                    <a:pt x="16776" y="93724"/>
                  </a:lnTo>
                  <a:cubicBezTo>
                    <a:pt x="31139" y="76808"/>
                    <a:pt x="36168" y="61606"/>
                    <a:pt x="31889" y="48131"/>
                  </a:cubicBezTo>
                  <a:cubicBezTo>
                    <a:pt x="30301" y="43292"/>
                    <a:pt x="27558" y="38962"/>
                    <a:pt x="23633" y="35139"/>
                  </a:cubicBezTo>
                  <a:cubicBezTo>
                    <a:pt x="19696" y="31316"/>
                    <a:pt x="15671" y="29132"/>
                    <a:pt x="11569" y="28573"/>
                  </a:cubicBezTo>
                  <a:lnTo>
                    <a:pt x="0" y="295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52"/>
            <p:cNvSpPr/>
            <p:nvPr/>
          </p:nvSpPr>
          <p:spPr>
            <a:xfrm>
              <a:off x="10046051" y="671505"/>
              <a:ext cx="61971" cy="146522"/>
            </a:xfrm>
            <a:custGeom>
              <a:avLst/>
              <a:gdLst/>
              <a:ahLst/>
              <a:cxnLst/>
              <a:rect l="0" t="0" r="0" b="0"/>
              <a:pathLst>
                <a:path w="61971" h="146522">
                  <a:moveTo>
                    <a:pt x="61971" y="0"/>
                  </a:moveTo>
                  <a:lnTo>
                    <a:pt x="61971" y="34396"/>
                  </a:lnTo>
                  <a:lnTo>
                    <a:pt x="53594" y="40566"/>
                  </a:lnTo>
                  <a:lnTo>
                    <a:pt x="61971" y="48720"/>
                  </a:lnTo>
                  <a:lnTo>
                    <a:pt x="61971" y="68981"/>
                  </a:lnTo>
                  <a:lnTo>
                    <a:pt x="43929" y="51424"/>
                  </a:lnTo>
                  <a:cubicBezTo>
                    <a:pt x="35420" y="62029"/>
                    <a:pt x="30276" y="72620"/>
                    <a:pt x="28511" y="83212"/>
                  </a:cubicBezTo>
                  <a:cubicBezTo>
                    <a:pt x="26746" y="93804"/>
                    <a:pt x="29731" y="102846"/>
                    <a:pt x="37440" y="110339"/>
                  </a:cubicBezTo>
                  <a:cubicBezTo>
                    <a:pt x="42519" y="115286"/>
                    <a:pt x="48561" y="117864"/>
                    <a:pt x="55559" y="118074"/>
                  </a:cubicBezTo>
                  <a:lnTo>
                    <a:pt x="61971" y="116333"/>
                  </a:lnTo>
                  <a:lnTo>
                    <a:pt x="61971" y="145950"/>
                  </a:lnTo>
                  <a:lnTo>
                    <a:pt x="42723" y="146522"/>
                  </a:lnTo>
                  <a:cubicBezTo>
                    <a:pt x="34493" y="144807"/>
                    <a:pt x="26898" y="140578"/>
                    <a:pt x="19964" y="133834"/>
                  </a:cubicBezTo>
                  <a:cubicBezTo>
                    <a:pt x="13030" y="127091"/>
                    <a:pt x="7950" y="119890"/>
                    <a:pt x="4737" y="112270"/>
                  </a:cubicBezTo>
                  <a:cubicBezTo>
                    <a:pt x="1524" y="104637"/>
                    <a:pt x="0" y="96408"/>
                    <a:pt x="190" y="87581"/>
                  </a:cubicBezTo>
                  <a:cubicBezTo>
                    <a:pt x="685" y="68886"/>
                    <a:pt x="8801" y="50535"/>
                    <a:pt x="24523" y="32527"/>
                  </a:cubicBezTo>
                  <a:lnTo>
                    <a:pt x="6502" y="14988"/>
                  </a:lnTo>
                  <a:cubicBezTo>
                    <a:pt x="4966" y="13489"/>
                    <a:pt x="4140" y="11787"/>
                    <a:pt x="4025" y="9882"/>
                  </a:cubicBezTo>
                  <a:cubicBezTo>
                    <a:pt x="3937" y="7977"/>
                    <a:pt x="4623" y="6263"/>
                    <a:pt x="6121" y="4726"/>
                  </a:cubicBezTo>
                  <a:cubicBezTo>
                    <a:pt x="7633" y="3189"/>
                    <a:pt x="9360" y="2389"/>
                    <a:pt x="11341" y="2377"/>
                  </a:cubicBezTo>
                  <a:cubicBezTo>
                    <a:pt x="13322" y="2364"/>
                    <a:pt x="15087" y="3088"/>
                    <a:pt x="16624" y="4574"/>
                  </a:cubicBezTo>
                  <a:lnTo>
                    <a:pt x="34417" y="21910"/>
                  </a:lnTo>
                  <a:cubicBezTo>
                    <a:pt x="42291" y="14423"/>
                    <a:pt x="50200" y="7870"/>
                    <a:pt x="58142" y="2250"/>
                  </a:cubicBezTo>
                  <a:lnTo>
                    <a:pt x="619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53"/>
            <p:cNvSpPr/>
            <p:nvPr/>
          </p:nvSpPr>
          <p:spPr>
            <a:xfrm>
              <a:off x="10157303" y="851882"/>
              <a:ext cx="52426" cy="54423"/>
            </a:xfrm>
            <a:custGeom>
              <a:avLst/>
              <a:gdLst/>
              <a:ahLst/>
              <a:cxnLst/>
              <a:rect l="0" t="0" r="0" b="0"/>
              <a:pathLst>
                <a:path w="52426" h="54423">
                  <a:moveTo>
                    <a:pt x="52426" y="0"/>
                  </a:moveTo>
                  <a:lnTo>
                    <a:pt x="52426" y="34333"/>
                  </a:lnTo>
                  <a:lnTo>
                    <a:pt x="50860" y="35568"/>
                  </a:lnTo>
                  <a:cubicBezTo>
                    <a:pt x="40989" y="42011"/>
                    <a:pt x="30613" y="47513"/>
                    <a:pt x="19735" y="52073"/>
                  </a:cubicBezTo>
                  <a:cubicBezTo>
                    <a:pt x="13538" y="54423"/>
                    <a:pt x="8788" y="54003"/>
                    <a:pt x="5461" y="50765"/>
                  </a:cubicBezTo>
                  <a:cubicBezTo>
                    <a:pt x="2159" y="47539"/>
                    <a:pt x="393" y="44199"/>
                    <a:pt x="190" y="40694"/>
                  </a:cubicBezTo>
                  <a:cubicBezTo>
                    <a:pt x="0" y="37201"/>
                    <a:pt x="977" y="34331"/>
                    <a:pt x="3162" y="32096"/>
                  </a:cubicBezTo>
                  <a:cubicBezTo>
                    <a:pt x="5334" y="29873"/>
                    <a:pt x="8610" y="27892"/>
                    <a:pt x="12991" y="26165"/>
                  </a:cubicBezTo>
                  <a:cubicBezTo>
                    <a:pt x="20624" y="23092"/>
                    <a:pt x="28301" y="18900"/>
                    <a:pt x="36023" y="13589"/>
                  </a:cubicBezTo>
                  <a:lnTo>
                    <a:pt x="524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54"/>
            <p:cNvSpPr/>
            <p:nvPr/>
          </p:nvSpPr>
          <p:spPr>
            <a:xfrm>
              <a:off x="10108022" y="720225"/>
              <a:ext cx="101708" cy="119233"/>
            </a:xfrm>
            <a:custGeom>
              <a:avLst/>
              <a:gdLst/>
              <a:ahLst/>
              <a:cxnLst/>
              <a:rect l="0" t="0" r="0" b="0"/>
              <a:pathLst>
                <a:path w="101708" h="119233">
                  <a:moveTo>
                    <a:pt x="0" y="0"/>
                  </a:moveTo>
                  <a:lnTo>
                    <a:pt x="46614" y="45376"/>
                  </a:lnTo>
                  <a:cubicBezTo>
                    <a:pt x="54450" y="40410"/>
                    <a:pt x="62540" y="35660"/>
                    <a:pt x="70833" y="31139"/>
                  </a:cubicBezTo>
                  <a:cubicBezTo>
                    <a:pt x="79114" y="26618"/>
                    <a:pt x="87521" y="23392"/>
                    <a:pt x="96004" y="21449"/>
                  </a:cubicBezTo>
                  <a:lnTo>
                    <a:pt x="101708" y="21603"/>
                  </a:lnTo>
                  <a:lnTo>
                    <a:pt x="101708" y="51116"/>
                  </a:lnTo>
                  <a:lnTo>
                    <a:pt x="99827" y="51269"/>
                  </a:lnTo>
                  <a:cubicBezTo>
                    <a:pt x="92715" y="53047"/>
                    <a:pt x="82225" y="58114"/>
                    <a:pt x="68344" y="66509"/>
                  </a:cubicBezTo>
                  <a:lnTo>
                    <a:pt x="101708" y="98994"/>
                  </a:lnTo>
                  <a:lnTo>
                    <a:pt x="101708" y="119233"/>
                  </a:lnTo>
                  <a:lnTo>
                    <a:pt x="55682" y="74433"/>
                  </a:lnTo>
                  <a:cubicBezTo>
                    <a:pt x="34562" y="87197"/>
                    <a:pt x="18852" y="94703"/>
                    <a:pt x="8552" y="96976"/>
                  </a:cubicBezTo>
                  <a:lnTo>
                    <a:pt x="0" y="97230"/>
                  </a:lnTo>
                  <a:lnTo>
                    <a:pt x="0" y="67613"/>
                  </a:lnTo>
                  <a:lnTo>
                    <a:pt x="17442" y="62876"/>
                  </a:lnTo>
                  <a:cubicBezTo>
                    <a:pt x="22878" y="60057"/>
                    <a:pt x="28390" y="56869"/>
                    <a:pt x="33952" y="53301"/>
                  </a:cubicBezTo>
                  <a:lnTo>
                    <a:pt x="0" y="202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55"/>
            <p:cNvSpPr/>
            <p:nvPr/>
          </p:nvSpPr>
          <p:spPr>
            <a:xfrm>
              <a:off x="10108022" y="657800"/>
              <a:ext cx="40188" cy="48100"/>
            </a:xfrm>
            <a:custGeom>
              <a:avLst/>
              <a:gdLst/>
              <a:ahLst/>
              <a:cxnLst/>
              <a:rect l="0" t="0" r="0" b="0"/>
              <a:pathLst>
                <a:path w="40188" h="48100">
                  <a:moveTo>
                    <a:pt x="28290" y="422"/>
                  </a:moveTo>
                  <a:cubicBezTo>
                    <a:pt x="30882" y="845"/>
                    <a:pt x="33336" y="2181"/>
                    <a:pt x="35654" y="4435"/>
                  </a:cubicBezTo>
                  <a:cubicBezTo>
                    <a:pt x="37953" y="6671"/>
                    <a:pt x="39325" y="9579"/>
                    <a:pt x="39756" y="13148"/>
                  </a:cubicBezTo>
                  <a:cubicBezTo>
                    <a:pt x="40188" y="16704"/>
                    <a:pt x="39451" y="19460"/>
                    <a:pt x="37585" y="21377"/>
                  </a:cubicBezTo>
                  <a:cubicBezTo>
                    <a:pt x="35705" y="23320"/>
                    <a:pt x="32581" y="25289"/>
                    <a:pt x="28212" y="27321"/>
                  </a:cubicBezTo>
                  <a:lnTo>
                    <a:pt x="0" y="48100"/>
                  </a:lnTo>
                  <a:lnTo>
                    <a:pt x="0" y="13705"/>
                  </a:lnTo>
                  <a:lnTo>
                    <a:pt x="20096" y="1896"/>
                  </a:lnTo>
                  <a:cubicBezTo>
                    <a:pt x="22967" y="492"/>
                    <a:pt x="25698" y="0"/>
                    <a:pt x="28290" y="42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56"/>
            <p:cNvSpPr/>
            <p:nvPr/>
          </p:nvSpPr>
          <p:spPr>
            <a:xfrm>
              <a:off x="10209730" y="741828"/>
              <a:ext cx="62534" cy="144386"/>
            </a:xfrm>
            <a:custGeom>
              <a:avLst/>
              <a:gdLst/>
              <a:ahLst/>
              <a:cxnLst/>
              <a:rect l="0" t="0" r="0" b="0"/>
              <a:pathLst>
                <a:path w="62534" h="144386">
                  <a:moveTo>
                    <a:pt x="0" y="0"/>
                  </a:moveTo>
                  <a:lnTo>
                    <a:pt x="21049" y="570"/>
                  </a:lnTo>
                  <a:cubicBezTo>
                    <a:pt x="29409" y="3078"/>
                    <a:pt x="37210" y="7853"/>
                    <a:pt x="44449" y="14895"/>
                  </a:cubicBezTo>
                  <a:cubicBezTo>
                    <a:pt x="56921" y="27049"/>
                    <a:pt x="62534" y="42099"/>
                    <a:pt x="61238" y="60056"/>
                  </a:cubicBezTo>
                  <a:cubicBezTo>
                    <a:pt x="59956" y="78014"/>
                    <a:pt x="51777" y="95680"/>
                    <a:pt x="36639" y="113054"/>
                  </a:cubicBezTo>
                  <a:lnTo>
                    <a:pt x="54673" y="130605"/>
                  </a:lnTo>
                  <a:cubicBezTo>
                    <a:pt x="56209" y="132091"/>
                    <a:pt x="56959" y="133805"/>
                    <a:pt x="56907" y="135710"/>
                  </a:cubicBezTo>
                  <a:cubicBezTo>
                    <a:pt x="56857" y="137602"/>
                    <a:pt x="56095" y="139330"/>
                    <a:pt x="54597" y="140867"/>
                  </a:cubicBezTo>
                  <a:cubicBezTo>
                    <a:pt x="51295" y="144257"/>
                    <a:pt x="47941" y="144295"/>
                    <a:pt x="44563" y="141006"/>
                  </a:cubicBezTo>
                  <a:lnTo>
                    <a:pt x="26529" y="123468"/>
                  </a:lnTo>
                  <a:lnTo>
                    <a:pt x="0" y="144386"/>
                  </a:lnTo>
                  <a:lnTo>
                    <a:pt x="0" y="110053"/>
                  </a:lnTo>
                  <a:lnTo>
                    <a:pt x="6895" y="104341"/>
                  </a:lnTo>
                  <a:lnTo>
                    <a:pt x="0" y="97630"/>
                  </a:lnTo>
                  <a:lnTo>
                    <a:pt x="0" y="77390"/>
                  </a:lnTo>
                  <a:lnTo>
                    <a:pt x="16776" y="93724"/>
                  </a:lnTo>
                  <a:cubicBezTo>
                    <a:pt x="31139" y="76808"/>
                    <a:pt x="36168" y="61606"/>
                    <a:pt x="31889" y="48131"/>
                  </a:cubicBezTo>
                  <a:cubicBezTo>
                    <a:pt x="30301" y="43292"/>
                    <a:pt x="27558" y="38962"/>
                    <a:pt x="23633" y="35139"/>
                  </a:cubicBezTo>
                  <a:cubicBezTo>
                    <a:pt x="19696" y="31316"/>
                    <a:pt x="15671" y="29132"/>
                    <a:pt x="11569" y="28573"/>
                  </a:cubicBezTo>
                  <a:lnTo>
                    <a:pt x="0" y="295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57"/>
            <p:cNvSpPr/>
            <p:nvPr/>
          </p:nvSpPr>
          <p:spPr>
            <a:xfrm>
              <a:off x="4137151" y="685266"/>
              <a:ext cx="304228" cy="347688"/>
            </a:xfrm>
            <a:custGeom>
              <a:avLst/>
              <a:gdLst/>
              <a:ahLst/>
              <a:cxnLst/>
              <a:rect l="0" t="0" r="0" b="0"/>
              <a:pathLst>
                <a:path w="304228" h="347688">
                  <a:moveTo>
                    <a:pt x="32601" y="0"/>
                  </a:moveTo>
                  <a:cubicBezTo>
                    <a:pt x="38658" y="0"/>
                    <a:pt x="44323" y="1651"/>
                    <a:pt x="49174" y="4534"/>
                  </a:cubicBezTo>
                  <a:lnTo>
                    <a:pt x="49301" y="4597"/>
                  </a:lnTo>
                  <a:cubicBezTo>
                    <a:pt x="49390" y="4648"/>
                    <a:pt x="49479" y="4699"/>
                    <a:pt x="49568" y="4750"/>
                  </a:cubicBezTo>
                  <a:lnTo>
                    <a:pt x="288214" y="145771"/>
                  </a:lnTo>
                  <a:cubicBezTo>
                    <a:pt x="297802" y="151447"/>
                    <a:pt x="304228" y="161887"/>
                    <a:pt x="304228" y="173837"/>
                  </a:cubicBezTo>
                  <a:cubicBezTo>
                    <a:pt x="304228" y="185788"/>
                    <a:pt x="297802" y="196228"/>
                    <a:pt x="288214" y="201904"/>
                  </a:cubicBezTo>
                  <a:lnTo>
                    <a:pt x="49568" y="342925"/>
                  </a:lnTo>
                  <a:cubicBezTo>
                    <a:pt x="49479" y="342976"/>
                    <a:pt x="49390" y="343027"/>
                    <a:pt x="49301" y="343078"/>
                  </a:cubicBezTo>
                  <a:lnTo>
                    <a:pt x="49174" y="343154"/>
                  </a:lnTo>
                  <a:lnTo>
                    <a:pt x="49174" y="343141"/>
                  </a:lnTo>
                  <a:cubicBezTo>
                    <a:pt x="44323" y="346024"/>
                    <a:pt x="38658" y="347688"/>
                    <a:pt x="32601" y="347688"/>
                  </a:cubicBezTo>
                  <a:cubicBezTo>
                    <a:pt x="14592" y="347688"/>
                    <a:pt x="0" y="333083"/>
                    <a:pt x="0" y="315087"/>
                  </a:cubicBezTo>
                  <a:lnTo>
                    <a:pt x="0" y="32588"/>
                  </a:lnTo>
                  <a:cubicBezTo>
                    <a:pt x="0" y="14592"/>
                    <a:pt x="14592" y="0"/>
                    <a:pt x="326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F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58"/>
            <p:cNvSpPr/>
            <p:nvPr/>
          </p:nvSpPr>
          <p:spPr>
            <a:xfrm>
              <a:off x="6480505" y="685266"/>
              <a:ext cx="304229" cy="347688"/>
            </a:xfrm>
            <a:custGeom>
              <a:avLst/>
              <a:gdLst/>
              <a:ahLst/>
              <a:cxnLst/>
              <a:rect l="0" t="0" r="0" b="0"/>
              <a:pathLst>
                <a:path w="304229" h="347688">
                  <a:moveTo>
                    <a:pt x="32601" y="0"/>
                  </a:moveTo>
                  <a:cubicBezTo>
                    <a:pt x="38659" y="0"/>
                    <a:pt x="44323" y="1651"/>
                    <a:pt x="49175" y="4534"/>
                  </a:cubicBezTo>
                  <a:lnTo>
                    <a:pt x="49302" y="4597"/>
                  </a:lnTo>
                  <a:cubicBezTo>
                    <a:pt x="49391" y="4648"/>
                    <a:pt x="49479" y="4699"/>
                    <a:pt x="49568" y="4750"/>
                  </a:cubicBezTo>
                  <a:lnTo>
                    <a:pt x="288214" y="145771"/>
                  </a:lnTo>
                  <a:cubicBezTo>
                    <a:pt x="297803" y="151447"/>
                    <a:pt x="304229" y="161887"/>
                    <a:pt x="304229" y="173837"/>
                  </a:cubicBezTo>
                  <a:cubicBezTo>
                    <a:pt x="304229" y="185788"/>
                    <a:pt x="297803" y="196228"/>
                    <a:pt x="288214" y="201904"/>
                  </a:cubicBezTo>
                  <a:lnTo>
                    <a:pt x="49568" y="342925"/>
                  </a:lnTo>
                  <a:cubicBezTo>
                    <a:pt x="49479" y="342976"/>
                    <a:pt x="49391" y="343027"/>
                    <a:pt x="49302" y="343078"/>
                  </a:cubicBezTo>
                  <a:lnTo>
                    <a:pt x="49175" y="343154"/>
                  </a:lnTo>
                  <a:lnTo>
                    <a:pt x="49175" y="343141"/>
                  </a:lnTo>
                  <a:cubicBezTo>
                    <a:pt x="44323" y="346024"/>
                    <a:pt x="38659" y="347688"/>
                    <a:pt x="32601" y="347688"/>
                  </a:cubicBezTo>
                  <a:cubicBezTo>
                    <a:pt x="14593" y="347688"/>
                    <a:pt x="0" y="333083"/>
                    <a:pt x="0" y="315087"/>
                  </a:cubicBezTo>
                  <a:lnTo>
                    <a:pt x="0" y="32588"/>
                  </a:lnTo>
                  <a:cubicBezTo>
                    <a:pt x="0" y="14592"/>
                    <a:pt x="14593" y="0"/>
                    <a:pt x="326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672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59"/>
            <p:cNvSpPr/>
            <p:nvPr/>
          </p:nvSpPr>
          <p:spPr>
            <a:xfrm>
              <a:off x="8832267" y="685266"/>
              <a:ext cx="304229" cy="347688"/>
            </a:xfrm>
            <a:custGeom>
              <a:avLst/>
              <a:gdLst/>
              <a:ahLst/>
              <a:cxnLst/>
              <a:rect l="0" t="0" r="0" b="0"/>
              <a:pathLst>
                <a:path w="304229" h="347688">
                  <a:moveTo>
                    <a:pt x="32601" y="0"/>
                  </a:moveTo>
                  <a:cubicBezTo>
                    <a:pt x="38659" y="0"/>
                    <a:pt x="44323" y="1651"/>
                    <a:pt x="49175" y="4534"/>
                  </a:cubicBezTo>
                  <a:lnTo>
                    <a:pt x="49302" y="4597"/>
                  </a:lnTo>
                  <a:cubicBezTo>
                    <a:pt x="49391" y="4648"/>
                    <a:pt x="49479" y="4699"/>
                    <a:pt x="49568" y="4750"/>
                  </a:cubicBezTo>
                  <a:lnTo>
                    <a:pt x="288214" y="145771"/>
                  </a:lnTo>
                  <a:cubicBezTo>
                    <a:pt x="297803" y="151447"/>
                    <a:pt x="304229" y="161887"/>
                    <a:pt x="304229" y="173837"/>
                  </a:cubicBezTo>
                  <a:cubicBezTo>
                    <a:pt x="304229" y="185788"/>
                    <a:pt x="297803" y="196228"/>
                    <a:pt x="288214" y="201904"/>
                  </a:cubicBezTo>
                  <a:lnTo>
                    <a:pt x="49568" y="342925"/>
                  </a:lnTo>
                  <a:cubicBezTo>
                    <a:pt x="49479" y="342976"/>
                    <a:pt x="49391" y="343027"/>
                    <a:pt x="49302" y="343078"/>
                  </a:cubicBezTo>
                  <a:lnTo>
                    <a:pt x="49175" y="343154"/>
                  </a:lnTo>
                  <a:lnTo>
                    <a:pt x="49175" y="343141"/>
                  </a:lnTo>
                  <a:cubicBezTo>
                    <a:pt x="44323" y="346024"/>
                    <a:pt x="38659" y="347688"/>
                    <a:pt x="32601" y="347688"/>
                  </a:cubicBezTo>
                  <a:cubicBezTo>
                    <a:pt x="14593" y="347688"/>
                    <a:pt x="0" y="333083"/>
                    <a:pt x="0" y="315087"/>
                  </a:cubicBezTo>
                  <a:lnTo>
                    <a:pt x="0" y="32588"/>
                  </a:lnTo>
                  <a:cubicBezTo>
                    <a:pt x="0" y="14592"/>
                    <a:pt x="14593" y="0"/>
                    <a:pt x="326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56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60"/>
            <p:cNvSpPr/>
            <p:nvPr/>
          </p:nvSpPr>
          <p:spPr>
            <a:xfrm>
              <a:off x="11713356" y="0"/>
              <a:ext cx="1564970" cy="1564970"/>
            </a:xfrm>
            <a:custGeom>
              <a:avLst/>
              <a:gdLst/>
              <a:ahLst/>
              <a:cxnLst/>
              <a:rect l="0" t="0" r="0" b="0"/>
              <a:pathLst>
                <a:path w="1564970" h="1564970">
                  <a:moveTo>
                    <a:pt x="782486" y="0"/>
                  </a:moveTo>
                  <a:cubicBezTo>
                    <a:pt x="1214641" y="0"/>
                    <a:pt x="1564970" y="350329"/>
                    <a:pt x="1564970" y="782485"/>
                  </a:cubicBezTo>
                  <a:cubicBezTo>
                    <a:pt x="1564970" y="1214641"/>
                    <a:pt x="1214641" y="1564970"/>
                    <a:pt x="782486" y="1564970"/>
                  </a:cubicBezTo>
                  <a:cubicBezTo>
                    <a:pt x="350330" y="1564970"/>
                    <a:pt x="0" y="1214641"/>
                    <a:pt x="0" y="782485"/>
                  </a:cubicBezTo>
                  <a:cubicBezTo>
                    <a:pt x="0" y="350329"/>
                    <a:pt x="350330" y="0"/>
                    <a:pt x="7824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E346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004987" y="1928000"/>
              <a:ext cx="1316418" cy="2859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9C979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Customer</a:t>
              </a:r>
            </a:p>
          </p:txBody>
        </p:sp>
        <p:sp>
          <p:nvSpPr>
            <p:cNvPr id="37" name="Shape 62"/>
            <p:cNvSpPr/>
            <p:nvPr/>
          </p:nvSpPr>
          <p:spPr>
            <a:xfrm>
              <a:off x="11186602" y="685266"/>
              <a:ext cx="304229" cy="347688"/>
            </a:xfrm>
            <a:custGeom>
              <a:avLst/>
              <a:gdLst/>
              <a:ahLst/>
              <a:cxnLst/>
              <a:rect l="0" t="0" r="0" b="0"/>
              <a:pathLst>
                <a:path w="304229" h="347688">
                  <a:moveTo>
                    <a:pt x="32601" y="0"/>
                  </a:moveTo>
                  <a:cubicBezTo>
                    <a:pt x="38659" y="0"/>
                    <a:pt x="44323" y="1651"/>
                    <a:pt x="49175" y="4534"/>
                  </a:cubicBezTo>
                  <a:lnTo>
                    <a:pt x="49302" y="4597"/>
                  </a:lnTo>
                  <a:cubicBezTo>
                    <a:pt x="49391" y="4648"/>
                    <a:pt x="49479" y="4699"/>
                    <a:pt x="49568" y="4750"/>
                  </a:cubicBezTo>
                  <a:lnTo>
                    <a:pt x="288214" y="145771"/>
                  </a:lnTo>
                  <a:cubicBezTo>
                    <a:pt x="297803" y="151447"/>
                    <a:pt x="304229" y="161887"/>
                    <a:pt x="304229" y="173837"/>
                  </a:cubicBezTo>
                  <a:cubicBezTo>
                    <a:pt x="304229" y="185788"/>
                    <a:pt x="297803" y="196228"/>
                    <a:pt x="288214" y="201904"/>
                  </a:cubicBezTo>
                  <a:lnTo>
                    <a:pt x="49568" y="342925"/>
                  </a:lnTo>
                  <a:cubicBezTo>
                    <a:pt x="49479" y="342976"/>
                    <a:pt x="49391" y="343027"/>
                    <a:pt x="49302" y="343078"/>
                  </a:cubicBezTo>
                  <a:lnTo>
                    <a:pt x="49175" y="343154"/>
                  </a:lnTo>
                  <a:lnTo>
                    <a:pt x="49175" y="343141"/>
                  </a:lnTo>
                  <a:cubicBezTo>
                    <a:pt x="44323" y="346024"/>
                    <a:pt x="38659" y="347688"/>
                    <a:pt x="32601" y="347688"/>
                  </a:cubicBezTo>
                  <a:cubicBezTo>
                    <a:pt x="14592" y="347688"/>
                    <a:pt x="0" y="333083"/>
                    <a:pt x="0" y="315087"/>
                  </a:cubicBezTo>
                  <a:lnTo>
                    <a:pt x="0" y="32588"/>
                  </a:lnTo>
                  <a:cubicBezTo>
                    <a:pt x="0" y="14592"/>
                    <a:pt x="14592" y="0"/>
                    <a:pt x="326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3D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4"/>
            <p:cNvSpPr/>
            <p:nvPr/>
          </p:nvSpPr>
          <p:spPr>
            <a:xfrm>
              <a:off x="7960728" y="940146"/>
              <a:ext cx="164745" cy="164757"/>
            </a:xfrm>
            <a:custGeom>
              <a:avLst/>
              <a:gdLst/>
              <a:ahLst/>
              <a:cxnLst/>
              <a:rect l="0" t="0" r="0" b="0"/>
              <a:pathLst>
                <a:path w="164745" h="164757">
                  <a:moveTo>
                    <a:pt x="82372" y="0"/>
                  </a:moveTo>
                  <a:cubicBezTo>
                    <a:pt x="127864" y="0"/>
                    <a:pt x="164745" y="36881"/>
                    <a:pt x="164745" y="82372"/>
                  </a:cubicBezTo>
                  <a:cubicBezTo>
                    <a:pt x="164745" y="127876"/>
                    <a:pt x="127864" y="164757"/>
                    <a:pt x="82372" y="164757"/>
                  </a:cubicBezTo>
                  <a:cubicBezTo>
                    <a:pt x="36881" y="164757"/>
                    <a:pt x="0" y="127876"/>
                    <a:pt x="0" y="82372"/>
                  </a:cubicBezTo>
                  <a:cubicBezTo>
                    <a:pt x="0" y="36881"/>
                    <a:pt x="36881" y="0"/>
                    <a:pt x="82372" y="0"/>
                  </a:cubicBezTo>
                  <a:close/>
                </a:path>
              </a:pathLst>
            </a:custGeom>
            <a:ln w="50800" cap="flat">
              <a:miter lim="127000"/>
            </a:ln>
          </p:spPr>
          <p:style>
            <a:lnRef idx="1">
              <a:srgbClr val="FFFEF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65"/>
            <p:cNvSpPr/>
            <p:nvPr/>
          </p:nvSpPr>
          <p:spPr>
            <a:xfrm>
              <a:off x="7356624" y="500797"/>
              <a:ext cx="631558" cy="521729"/>
            </a:xfrm>
            <a:custGeom>
              <a:avLst/>
              <a:gdLst/>
              <a:ahLst/>
              <a:cxnLst/>
              <a:rect l="0" t="0" r="0" b="0"/>
              <a:pathLst>
                <a:path w="631558" h="521729">
                  <a:moveTo>
                    <a:pt x="54914" y="0"/>
                  </a:moveTo>
                  <a:lnTo>
                    <a:pt x="576644" y="0"/>
                  </a:lnTo>
                  <a:cubicBezTo>
                    <a:pt x="606958" y="0"/>
                    <a:pt x="631558" y="24587"/>
                    <a:pt x="631558" y="54915"/>
                  </a:cubicBezTo>
                  <a:lnTo>
                    <a:pt x="631558" y="396062"/>
                  </a:lnTo>
                  <a:cubicBezTo>
                    <a:pt x="583146" y="417309"/>
                    <a:pt x="549186" y="465569"/>
                    <a:pt x="549186" y="521729"/>
                  </a:cubicBezTo>
                  <a:lnTo>
                    <a:pt x="329502" y="521729"/>
                  </a:lnTo>
                  <a:cubicBezTo>
                    <a:pt x="329502" y="446024"/>
                    <a:pt x="267907" y="384429"/>
                    <a:pt x="192215" y="384429"/>
                  </a:cubicBezTo>
                  <a:cubicBezTo>
                    <a:pt x="161189" y="384429"/>
                    <a:pt x="132842" y="395160"/>
                    <a:pt x="109830" y="412585"/>
                  </a:cubicBezTo>
                  <a:lnTo>
                    <a:pt x="109830" y="411887"/>
                  </a:lnTo>
                  <a:lnTo>
                    <a:pt x="54914" y="411887"/>
                  </a:lnTo>
                  <a:cubicBezTo>
                    <a:pt x="24588" y="411887"/>
                    <a:pt x="0" y="387299"/>
                    <a:pt x="0" y="356972"/>
                  </a:cubicBezTo>
                  <a:lnTo>
                    <a:pt x="0" y="54915"/>
                  </a:lnTo>
                  <a:cubicBezTo>
                    <a:pt x="0" y="24587"/>
                    <a:pt x="24588" y="0"/>
                    <a:pt x="5491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66"/>
            <p:cNvSpPr/>
            <p:nvPr/>
          </p:nvSpPr>
          <p:spPr>
            <a:xfrm>
              <a:off x="8015644" y="665550"/>
              <a:ext cx="117767" cy="255396"/>
            </a:xfrm>
            <a:custGeom>
              <a:avLst/>
              <a:gdLst/>
              <a:ahLst/>
              <a:cxnLst/>
              <a:rect l="0" t="0" r="0" b="0"/>
              <a:pathLst>
                <a:path w="117767" h="255396">
                  <a:moveTo>
                    <a:pt x="0" y="0"/>
                  </a:moveTo>
                  <a:lnTo>
                    <a:pt x="109830" y="0"/>
                  </a:lnTo>
                  <a:lnTo>
                    <a:pt x="117767" y="1315"/>
                  </a:lnTo>
                  <a:lnTo>
                    <a:pt x="117767" y="29938"/>
                  </a:lnTo>
                  <a:lnTo>
                    <a:pt x="109830" y="27458"/>
                  </a:lnTo>
                  <a:lnTo>
                    <a:pt x="54915" y="27458"/>
                  </a:lnTo>
                  <a:lnTo>
                    <a:pt x="54915" y="137300"/>
                  </a:lnTo>
                  <a:lnTo>
                    <a:pt x="117767" y="137300"/>
                  </a:lnTo>
                  <a:lnTo>
                    <a:pt x="117767" y="255396"/>
                  </a:lnTo>
                  <a:lnTo>
                    <a:pt x="80849" y="230481"/>
                  </a:lnTo>
                  <a:cubicBezTo>
                    <a:pt x="64429" y="223522"/>
                    <a:pt x="46384" y="219672"/>
                    <a:pt x="27458" y="219672"/>
                  </a:cubicBezTo>
                  <a:cubicBezTo>
                    <a:pt x="18073" y="219672"/>
                    <a:pt x="8878" y="220637"/>
                    <a:pt x="0" y="222466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67"/>
            <p:cNvSpPr/>
            <p:nvPr/>
          </p:nvSpPr>
          <p:spPr>
            <a:xfrm>
              <a:off x="8133411" y="666865"/>
              <a:ext cx="101905" cy="355657"/>
            </a:xfrm>
            <a:custGeom>
              <a:avLst/>
              <a:gdLst/>
              <a:ahLst/>
              <a:cxnLst/>
              <a:rect l="0" t="0" r="0" b="0"/>
              <a:pathLst>
                <a:path w="101905" h="355657">
                  <a:moveTo>
                    <a:pt x="0" y="0"/>
                  </a:moveTo>
                  <a:lnTo>
                    <a:pt x="15368" y="2546"/>
                  </a:lnTo>
                  <a:cubicBezTo>
                    <a:pt x="38807" y="10005"/>
                    <a:pt x="61370" y="27467"/>
                    <a:pt x="71552" y="47822"/>
                  </a:cubicBezTo>
                  <a:lnTo>
                    <a:pt x="101905" y="108527"/>
                  </a:lnTo>
                  <a:lnTo>
                    <a:pt x="101905" y="300742"/>
                  </a:lnTo>
                  <a:cubicBezTo>
                    <a:pt x="101905" y="331069"/>
                    <a:pt x="77305" y="355657"/>
                    <a:pt x="46990" y="355657"/>
                  </a:cubicBezTo>
                  <a:cubicBezTo>
                    <a:pt x="46990" y="317811"/>
                    <a:pt x="31592" y="283486"/>
                    <a:pt x="6730" y="258622"/>
                  </a:cubicBezTo>
                  <a:lnTo>
                    <a:pt x="0" y="254081"/>
                  </a:lnTo>
                  <a:lnTo>
                    <a:pt x="0" y="135985"/>
                  </a:lnTo>
                  <a:lnTo>
                    <a:pt x="62853" y="135985"/>
                  </a:lnTo>
                  <a:lnTo>
                    <a:pt x="62853" y="112807"/>
                  </a:lnTo>
                  <a:lnTo>
                    <a:pt x="31801" y="50704"/>
                  </a:lnTo>
                  <a:cubicBezTo>
                    <a:pt x="28417" y="43923"/>
                    <a:pt x="22279" y="37782"/>
                    <a:pt x="15089" y="33337"/>
                  </a:cubicBezTo>
                  <a:lnTo>
                    <a:pt x="0" y="286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68"/>
            <p:cNvSpPr/>
            <p:nvPr/>
          </p:nvSpPr>
          <p:spPr>
            <a:xfrm>
              <a:off x="7466461" y="940146"/>
              <a:ext cx="164745" cy="164757"/>
            </a:xfrm>
            <a:custGeom>
              <a:avLst/>
              <a:gdLst/>
              <a:ahLst/>
              <a:cxnLst/>
              <a:rect l="0" t="0" r="0" b="0"/>
              <a:pathLst>
                <a:path w="164745" h="164757">
                  <a:moveTo>
                    <a:pt x="82372" y="0"/>
                  </a:moveTo>
                  <a:cubicBezTo>
                    <a:pt x="127864" y="0"/>
                    <a:pt x="164745" y="36881"/>
                    <a:pt x="164745" y="82372"/>
                  </a:cubicBezTo>
                  <a:cubicBezTo>
                    <a:pt x="164745" y="127876"/>
                    <a:pt x="127864" y="164757"/>
                    <a:pt x="82372" y="164757"/>
                  </a:cubicBezTo>
                  <a:cubicBezTo>
                    <a:pt x="36881" y="164757"/>
                    <a:pt x="0" y="127876"/>
                    <a:pt x="0" y="82372"/>
                  </a:cubicBezTo>
                  <a:cubicBezTo>
                    <a:pt x="0" y="36881"/>
                    <a:pt x="36881" y="0"/>
                    <a:pt x="82372" y="0"/>
                  </a:cubicBezTo>
                  <a:close/>
                </a:path>
              </a:pathLst>
            </a:custGeom>
            <a:ln w="50800" cap="flat">
              <a:miter lim="127000"/>
            </a:ln>
          </p:spPr>
          <p:style>
            <a:lnRef idx="1">
              <a:srgbClr val="FFFEF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69"/>
            <p:cNvSpPr/>
            <p:nvPr/>
          </p:nvSpPr>
          <p:spPr>
            <a:xfrm>
              <a:off x="12198170" y="416115"/>
              <a:ext cx="595350" cy="732739"/>
            </a:xfrm>
            <a:custGeom>
              <a:avLst/>
              <a:gdLst/>
              <a:ahLst/>
              <a:cxnLst/>
              <a:rect l="0" t="0" r="0" b="0"/>
              <a:pathLst>
                <a:path w="595350" h="732739">
                  <a:moveTo>
                    <a:pt x="297675" y="0"/>
                  </a:moveTo>
                  <a:cubicBezTo>
                    <a:pt x="386207" y="0"/>
                    <a:pt x="457961" y="72365"/>
                    <a:pt x="457961" y="161506"/>
                  </a:cubicBezTo>
                  <a:cubicBezTo>
                    <a:pt x="457961" y="218910"/>
                    <a:pt x="434136" y="293560"/>
                    <a:pt x="389725" y="339509"/>
                  </a:cubicBezTo>
                  <a:cubicBezTo>
                    <a:pt x="390029" y="339801"/>
                    <a:pt x="346976" y="379959"/>
                    <a:pt x="346976" y="393395"/>
                  </a:cubicBezTo>
                  <a:cubicBezTo>
                    <a:pt x="346976" y="411709"/>
                    <a:pt x="360108" y="427126"/>
                    <a:pt x="377507" y="430631"/>
                  </a:cubicBezTo>
                  <a:cubicBezTo>
                    <a:pt x="473990" y="440258"/>
                    <a:pt x="531076" y="470167"/>
                    <a:pt x="575348" y="528028"/>
                  </a:cubicBezTo>
                  <a:cubicBezTo>
                    <a:pt x="588023" y="544513"/>
                    <a:pt x="594892" y="577634"/>
                    <a:pt x="595350" y="595351"/>
                  </a:cubicBezTo>
                  <a:cubicBezTo>
                    <a:pt x="595198" y="599923"/>
                    <a:pt x="595350" y="671678"/>
                    <a:pt x="595350" y="671678"/>
                  </a:cubicBezTo>
                  <a:cubicBezTo>
                    <a:pt x="595350" y="705409"/>
                    <a:pt x="568020" y="732739"/>
                    <a:pt x="534288" y="732739"/>
                  </a:cubicBezTo>
                  <a:lnTo>
                    <a:pt x="61061" y="732739"/>
                  </a:lnTo>
                  <a:cubicBezTo>
                    <a:pt x="27318" y="732739"/>
                    <a:pt x="0" y="705409"/>
                    <a:pt x="0" y="671678"/>
                  </a:cubicBezTo>
                  <a:cubicBezTo>
                    <a:pt x="0" y="671678"/>
                    <a:pt x="152" y="599923"/>
                    <a:pt x="0" y="595351"/>
                  </a:cubicBezTo>
                  <a:cubicBezTo>
                    <a:pt x="457" y="577634"/>
                    <a:pt x="7327" y="544513"/>
                    <a:pt x="20002" y="528028"/>
                  </a:cubicBezTo>
                  <a:cubicBezTo>
                    <a:pt x="63805" y="470941"/>
                    <a:pt x="120281" y="441173"/>
                    <a:pt x="214782" y="431254"/>
                  </a:cubicBezTo>
                  <a:cubicBezTo>
                    <a:pt x="233718" y="428955"/>
                    <a:pt x="248361" y="412775"/>
                    <a:pt x="248361" y="393395"/>
                  </a:cubicBezTo>
                  <a:cubicBezTo>
                    <a:pt x="248361" y="379959"/>
                    <a:pt x="205473" y="340271"/>
                    <a:pt x="205473" y="340271"/>
                  </a:cubicBezTo>
                  <a:cubicBezTo>
                    <a:pt x="160591" y="294322"/>
                    <a:pt x="137389" y="219215"/>
                    <a:pt x="137389" y="161506"/>
                  </a:cubicBezTo>
                  <a:cubicBezTo>
                    <a:pt x="137389" y="72365"/>
                    <a:pt x="209131" y="0"/>
                    <a:pt x="29767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70"/>
            <p:cNvSpPr/>
            <p:nvPr/>
          </p:nvSpPr>
          <p:spPr>
            <a:xfrm>
              <a:off x="3101372" y="332602"/>
              <a:ext cx="391871" cy="744868"/>
            </a:xfrm>
            <a:custGeom>
              <a:avLst/>
              <a:gdLst/>
              <a:ahLst/>
              <a:cxnLst/>
              <a:rect l="0" t="0" r="0" b="0"/>
              <a:pathLst>
                <a:path w="391871" h="744868">
                  <a:moveTo>
                    <a:pt x="41669" y="0"/>
                  </a:moveTo>
                  <a:cubicBezTo>
                    <a:pt x="111468" y="230416"/>
                    <a:pt x="176009" y="465989"/>
                    <a:pt x="250152" y="692048"/>
                  </a:cubicBezTo>
                  <a:cubicBezTo>
                    <a:pt x="295351" y="681711"/>
                    <a:pt x="333705" y="664451"/>
                    <a:pt x="380797" y="655942"/>
                  </a:cubicBezTo>
                  <a:cubicBezTo>
                    <a:pt x="383337" y="670027"/>
                    <a:pt x="388582" y="681469"/>
                    <a:pt x="391871" y="694830"/>
                  </a:cubicBezTo>
                  <a:cubicBezTo>
                    <a:pt x="332829" y="710844"/>
                    <a:pt x="278118" y="731152"/>
                    <a:pt x="216776" y="744868"/>
                  </a:cubicBezTo>
                  <a:cubicBezTo>
                    <a:pt x="147282" y="497510"/>
                    <a:pt x="72466" y="255486"/>
                    <a:pt x="0" y="11100"/>
                  </a:cubicBezTo>
                  <a:cubicBezTo>
                    <a:pt x="15392" y="8915"/>
                    <a:pt x="27318" y="3251"/>
                    <a:pt x="416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71"/>
            <p:cNvSpPr/>
            <p:nvPr/>
          </p:nvSpPr>
          <p:spPr>
            <a:xfrm>
              <a:off x="2554778" y="453257"/>
              <a:ext cx="413226" cy="642070"/>
            </a:xfrm>
            <a:custGeom>
              <a:avLst/>
              <a:gdLst/>
              <a:ahLst/>
              <a:cxnLst/>
              <a:rect l="0" t="0" r="0" b="0"/>
              <a:pathLst>
                <a:path w="413226" h="642070">
                  <a:moveTo>
                    <a:pt x="349760" y="339"/>
                  </a:moveTo>
                  <a:cubicBezTo>
                    <a:pt x="365983" y="452"/>
                    <a:pt x="383083" y="812"/>
                    <a:pt x="402107" y="1584"/>
                  </a:cubicBezTo>
                  <a:lnTo>
                    <a:pt x="413226" y="3474"/>
                  </a:lnTo>
                  <a:lnTo>
                    <a:pt x="413226" y="42808"/>
                  </a:lnTo>
                  <a:lnTo>
                    <a:pt x="379310" y="40844"/>
                  </a:lnTo>
                  <a:cubicBezTo>
                    <a:pt x="335298" y="40647"/>
                    <a:pt x="286795" y="45996"/>
                    <a:pt x="240856" y="46072"/>
                  </a:cubicBezTo>
                  <a:lnTo>
                    <a:pt x="240856" y="337892"/>
                  </a:lnTo>
                  <a:cubicBezTo>
                    <a:pt x="256604" y="337892"/>
                    <a:pt x="272364" y="337892"/>
                    <a:pt x="288138" y="337880"/>
                  </a:cubicBezTo>
                  <a:cubicBezTo>
                    <a:pt x="289979" y="327694"/>
                    <a:pt x="277012" y="318842"/>
                    <a:pt x="274231" y="304631"/>
                  </a:cubicBezTo>
                  <a:cubicBezTo>
                    <a:pt x="262687" y="245106"/>
                    <a:pt x="267132" y="155203"/>
                    <a:pt x="332613" y="162823"/>
                  </a:cubicBezTo>
                  <a:cubicBezTo>
                    <a:pt x="360102" y="165995"/>
                    <a:pt x="374861" y="189433"/>
                    <a:pt x="395460" y="204474"/>
                  </a:cubicBezTo>
                  <a:lnTo>
                    <a:pt x="413226" y="213024"/>
                  </a:lnTo>
                  <a:lnTo>
                    <a:pt x="413226" y="267471"/>
                  </a:lnTo>
                  <a:lnTo>
                    <a:pt x="396641" y="263903"/>
                  </a:lnTo>
                  <a:cubicBezTo>
                    <a:pt x="388106" y="260750"/>
                    <a:pt x="381118" y="256612"/>
                    <a:pt x="377101" y="251799"/>
                  </a:cubicBezTo>
                  <a:cubicBezTo>
                    <a:pt x="370611" y="259318"/>
                    <a:pt x="376060" y="278571"/>
                    <a:pt x="374320" y="290623"/>
                  </a:cubicBezTo>
                  <a:lnTo>
                    <a:pt x="413226" y="290275"/>
                  </a:lnTo>
                  <a:lnTo>
                    <a:pt x="413226" y="343271"/>
                  </a:lnTo>
                  <a:lnTo>
                    <a:pt x="411569" y="343253"/>
                  </a:lnTo>
                  <a:cubicBezTo>
                    <a:pt x="405454" y="343163"/>
                    <a:pt x="399891" y="343601"/>
                    <a:pt x="396545" y="346236"/>
                  </a:cubicBezTo>
                  <a:lnTo>
                    <a:pt x="396545" y="421306"/>
                  </a:lnTo>
                  <a:lnTo>
                    <a:pt x="413226" y="421306"/>
                  </a:lnTo>
                  <a:lnTo>
                    <a:pt x="413226" y="626932"/>
                  </a:lnTo>
                  <a:lnTo>
                    <a:pt x="360401" y="626932"/>
                  </a:lnTo>
                  <a:cubicBezTo>
                    <a:pt x="406032" y="440546"/>
                    <a:pt x="103492" y="439327"/>
                    <a:pt x="146431" y="626932"/>
                  </a:cubicBezTo>
                  <a:cubicBezTo>
                    <a:pt x="0" y="642070"/>
                    <a:pt x="71374" y="454250"/>
                    <a:pt x="54686" y="337892"/>
                  </a:cubicBezTo>
                  <a:lnTo>
                    <a:pt x="199149" y="337892"/>
                  </a:lnTo>
                  <a:lnTo>
                    <a:pt x="199149" y="1584"/>
                  </a:lnTo>
                  <a:cubicBezTo>
                    <a:pt x="260318" y="1889"/>
                    <a:pt x="301092" y="0"/>
                    <a:pt x="349760" y="33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72"/>
            <p:cNvSpPr/>
            <p:nvPr/>
          </p:nvSpPr>
          <p:spPr>
            <a:xfrm>
              <a:off x="2968004" y="659540"/>
              <a:ext cx="69514" cy="65570"/>
            </a:xfrm>
            <a:custGeom>
              <a:avLst/>
              <a:gdLst/>
              <a:ahLst/>
              <a:cxnLst/>
              <a:rect l="0" t="0" r="0" b="0"/>
              <a:pathLst>
                <a:path w="69514" h="65570">
                  <a:moveTo>
                    <a:pt x="0" y="6741"/>
                  </a:moveTo>
                  <a:lnTo>
                    <a:pt x="5467" y="9372"/>
                  </a:lnTo>
                  <a:cubicBezTo>
                    <a:pt x="34512" y="16167"/>
                    <a:pt x="68701" y="0"/>
                    <a:pt x="69412" y="34391"/>
                  </a:cubicBezTo>
                  <a:cubicBezTo>
                    <a:pt x="69514" y="41186"/>
                    <a:pt x="67354" y="46749"/>
                    <a:pt x="63443" y="51079"/>
                  </a:cubicBezTo>
                  <a:cubicBezTo>
                    <a:pt x="53505" y="62147"/>
                    <a:pt x="32630" y="65570"/>
                    <a:pt x="12230" y="63819"/>
                  </a:cubicBezTo>
                  <a:lnTo>
                    <a:pt x="0" y="61188"/>
                  </a:lnTo>
                  <a:lnTo>
                    <a:pt x="0" y="674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73"/>
            <p:cNvSpPr/>
            <p:nvPr/>
          </p:nvSpPr>
          <p:spPr>
            <a:xfrm>
              <a:off x="2968004" y="456731"/>
              <a:ext cx="302851" cy="623458"/>
            </a:xfrm>
            <a:custGeom>
              <a:avLst/>
              <a:gdLst/>
              <a:ahLst/>
              <a:cxnLst/>
              <a:rect l="0" t="0" r="0" b="0"/>
              <a:pathLst>
                <a:path w="302851" h="623458">
                  <a:moveTo>
                    <a:pt x="0" y="0"/>
                  </a:moveTo>
                  <a:lnTo>
                    <a:pt x="44941" y="7640"/>
                  </a:lnTo>
                  <a:cubicBezTo>
                    <a:pt x="160785" y="45247"/>
                    <a:pt x="177653" y="185205"/>
                    <a:pt x="216757" y="317743"/>
                  </a:cubicBezTo>
                  <a:cubicBezTo>
                    <a:pt x="249917" y="430494"/>
                    <a:pt x="282556" y="541187"/>
                    <a:pt x="302851" y="623458"/>
                  </a:cubicBezTo>
                  <a:lnTo>
                    <a:pt x="261245" y="623458"/>
                  </a:lnTo>
                  <a:cubicBezTo>
                    <a:pt x="266605" y="518746"/>
                    <a:pt x="93707" y="515648"/>
                    <a:pt x="99994" y="623458"/>
                  </a:cubicBezTo>
                  <a:lnTo>
                    <a:pt x="0" y="623458"/>
                  </a:lnTo>
                  <a:lnTo>
                    <a:pt x="0" y="417832"/>
                  </a:lnTo>
                  <a:lnTo>
                    <a:pt x="16682" y="417832"/>
                  </a:lnTo>
                  <a:lnTo>
                    <a:pt x="16682" y="339968"/>
                  </a:lnTo>
                  <a:lnTo>
                    <a:pt x="0" y="339797"/>
                  </a:lnTo>
                  <a:lnTo>
                    <a:pt x="0" y="286801"/>
                  </a:lnTo>
                  <a:lnTo>
                    <a:pt x="17101" y="286648"/>
                  </a:lnTo>
                  <a:cubicBezTo>
                    <a:pt x="35713" y="286555"/>
                    <a:pt x="52781" y="288019"/>
                    <a:pt x="63850" y="295480"/>
                  </a:cubicBezTo>
                  <a:cubicBezTo>
                    <a:pt x="75686" y="326379"/>
                    <a:pt x="66516" y="378081"/>
                    <a:pt x="69412" y="417832"/>
                  </a:cubicBezTo>
                  <a:lnTo>
                    <a:pt x="202864" y="417832"/>
                  </a:lnTo>
                  <a:cubicBezTo>
                    <a:pt x="187204" y="362117"/>
                    <a:pt x="169082" y="308879"/>
                    <a:pt x="155594" y="251119"/>
                  </a:cubicBezTo>
                  <a:cubicBezTo>
                    <a:pt x="125318" y="254510"/>
                    <a:pt x="123565" y="301056"/>
                    <a:pt x="91650" y="295480"/>
                  </a:cubicBezTo>
                  <a:cubicBezTo>
                    <a:pt x="66415" y="291175"/>
                    <a:pt x="72612" y="273560"/>
                    <a:pt x="87421" y="254510"/>
                  </a:cubicBezTo>
                  <a:cubicBezTo>
                    <a:pt x="104413" y="233098"/>
                    <a:pt x="132328" y="209616"/>
                    <a:pt x="138919" y="201068"/>
                  </a:cubicBezTo>
                  <a:cubicBezTo>
                    <a:pt x="116465" y="126824"/>
                    <a:pt x="92882" y="50523"/>
                    <a:pt x="8338" y="39817"/>
                  </a:cubicBezTo>
                  <a:lnTo>
                    <a:pt x="0" y="393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74"/>
            <p:cNvSpPr/>
            <p:nvPr/>
          </p:nvSpPr>
          <p:spPr>
            <a:xfrm>
              <a:off x="2595837" y="448421"/>
              <a:ext cx="342033" cy="637794"/>
            </a:xfrm>
            <a:custGeom>
              <a:avLst/>
              <a:gdLst/>
              <a:ahLst/>
              <a:cxnLst/>
              <a:rect l="0" t="0" r="0" b="0"/>
              <a:pathLst>
                <a:path w="342033" h="637794">
                  <a:moveTo>
                    <a:pt x="296799" y="0"/>
                  </a:moveTo>
                  <a:lnTo>
                    <a:pt x="342033" y="900"/>
                  </a:lnTo>
                  <a:lnTo>
                    <a:pt x="342033" y="11202"/>
                  </a:lnTo>
                  <a:lnTo>
                    <a:pt x="296799" y="10287"/>
                  </a:lnTo>
                  <a:cubicBezTo>
                    <a:pt x="277825" y="10287"/>
                    <a:pt x="259740" y="10592"/>
                    <a:pt x="240741" y="10897"/>
                  </a:cubicBezTo>
                  <a:cubicBezTo>
                    <a:pt x="219659" y="11240"/>
                    <a:pt x="197460" y="11608"/>
                    <a:pt x="171691" y="11608"/>
                  </a:cubicBezTo>
                  <a:lnTo>
                    <a:pt x="163233" y="11595"/>
                  </a:lnTo>
                  <a:lnTo>
                    <a:pt x="163233" y="347878"/>
                  </a:lnTo>
                  <a:lnTo>
                    <a:pt x="19482" y="347878"/>
                  </a:lnTo>
                  <a:cubicBezTo>
                    <a:pt x="23330" y="380771"/>
                    <a:pt x="20892" y="418706"/>
                    <a:pt x="18529" y="455435"/>
                  </a:cubicBezTo>
                  <a:cubicBezTo>
                    <a:pt x="14427" y="519265"/>
                    <a:pt x="10554" y="579552"/>
                    <a:pt x="38049" y="608889"/>
                  </a:cubicBezTo>
                  <a:cubicBezTo>
                    <a:pt x="49784" y="621398"/>
                    <a:pt x="66611" y="627481"/>
                    <a:pt x="89497" y="627494"/>
                  </a:cubicBezTo>
                  <a:lnTo>
                    <a:pt x="89522" y="627494"/>
                  </a:lnTo>
                  <a:cubicBezTo>
                    <a:pt x="92583" y="627494"/>
                    <a:pt x="95809" y="627367"/>
                    <a:pt x="99124" y="627151"/>
                  </a:cubicBezTo>
                  <a:cubicBezTo>
                    <a:pt x="91478" y="588099"/>
                    <a:pt x="98133" y="554088"/>
                    <a:pt x="118516" y="528523"/>
                  </a:cubicBezTo>
                  <a:cubicBezTo>
                    <a:pt x="139548" y="502133"/>
                    <a:pt x="174879" y="486372"/>
                    <a:pt x="213042" y="486372"/>
                  </a:cubicBezTo>
                  <a:cubicBezTo>
                    <a:pt x="251397" y="486372"/>
                    <a:pt x="286728" y="502221"/>
                    <a:pt x="307568" y="528765"/>
                  </a:cubicBezTo>
                  <a:cubicBezTo>
                    <a:pt x="321666" y="546735"/>
                    <a:pt x="335902" y="578079"/>
                    <a:pt x="325806" y="626631"/>
                  </a:cubicBezTo>
                  <a:lnTo>
                    <a:pt x="342033" y="626631"/>
                  </a:lnTo>
                  <a:lnTo>
                    <a:pt x="342033" y="636918"/>
                  </a:lnTo>
                  <a:lnTo>
                    <a:pt x="312788" y="636918"/>
                  </a:lnTo>
                  <a:lnTo>
                    <a:pt x="314338" y="630542"/>
                  </a:lnTo>
                  <a:cubicBezTo>
                    <a:pt x="323685" y="592417"/>
                    <a:pt x="318529" y="559410"/>
                    <a:pt x="299453" y="535127"/>
                  </a:cubicBezTo>
                  <a:cubicBezTo>
                    <a:pt x="280556" y="511048"/>
                    <a:pt x="248247" y="496672"/>
                    <a:pt x="213030" y="496672"/>
                  </a:cubicBezTo>
                  <a:cubicBezTo>
                    <a:pt x="177978" y="496672"/>
                    <a:pt x="145656" y="510972"/>
                    <a:pt x="126568" y="534937"/>
                  </a:cubicBezTo>
                  <a:cubicBezTo>
                    <a:pt x="107213" y="559219"/>
                    <a:pt x="101613" y="592315"/>
                    <a:pt x="110388" y="630631"/>
                  </a:cubicBezTo>
                  <a:lnTo>
                    <a:pt x="111684" y="636308"/>
                  </a:lnTo>
                  <a:lnTo>
                    <a:pt x="105905" y="636892"/>
                  </a:lnTo>
                  <a:cubicBezTo>
                    <a:pt x="100190" y="637489"/>
                    <a:pt x="94679" y="637794"/>
                    <a:pt x="89522" y="637794"/>
                  </a:cubicBezTo>
                  <a:lnTo>
                    <a:pt x="89510" y="637794"/>
                  </a:lnTo>
                  <a:cubicBezTo>
                    <a:pt x="63627" y="637781"/>
                    <a:pt x="44336" y="630631"/>
                    <a:pt x="30543" y="615924"/>
                  </a:cubicBezTo>
                  <a:cubicBezTo>
                    <a:pt x="0" y="583362"/>
                    <a:pt x="4026" y="520903"/>
                    <a:pt x="8268" y="454787"/>
                  </a:cubicBezTo>
                  <a:cubicBezTo>
                    <a:pt x="10732" y="416357"/>
                    <a:pt x="13284" y="376619"/>
                    <a:pt x="8534" y="343459"/>
                  </a:cubicBezTo>
                  <a:lnTo>
                    <a:pt x="7683" y="337579"/>
                  </a:lnTo>
                  <a:lnTo>
                    <a:pt x="152946" y="337579"/>
                  </a:lnTo>
                  <a:lnTo>
                    <a:pt x="152946" y="1257"/>
                  </a:lnTo>
                  <a:lnTo>
                    <a:pt x="171691" y="1321"/>
                  </a:lnTo>
                  <a:cubicBezTo>
                    <a:pt x="197396" y="1321"/>
                    <a:pt x="219545" y="952"/>
                    <a:pt x="240576" y="610"/>
                  </a:cubicBezTo>
                  <a:cubicBezTo>
                    <a:pt x="259626" y="292"/>
                    <a:pt x="277762" y="0"/>
                    <a:pt x="2967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75"/>
            <p:cNvSpPr/>
            <p:nvPr/>
          </p:nvSpPr>
          <p:spPr>
            <a:xfrm>
              <a:off x="2937870" y="449321"/>
              <a:ext cx="339550" cy="636018"/>
            </a:xfrm>
            <a:custGeom>
              <a:avLst/>
              <a:gdLst/>
              <a:ahLst/>
              <a:cxnLst/>
              <a:rect l="0" t="0" r="0" b="0"/>
              <a:pathLst>
                <a:path w="339550" h="636018">
                  <a:moveTo>
                    <a:pt x="0" y="0"/>
                  </a:moveTo>
                  <a:lnTo>
                    <a:pt x="19218" y="383"/>
                  </a:lnTo>
                  <a:cubicBezTo>
                    <a:pt x="166970" y="6555"/>
                    <a:pt x="199634" y="129517"/>
                    <a:pt x="234204" y="259704"/>
                  </a:cubicBezTo>
                  <a:cubicBezTo>
                    <a:pt x="239792" y="280710"/>
                    <a:pt x="245557" y="302427"/>
                    <a:pt x="251831" y="323699"/>
                  </a:cubicBezTo>
                  <a:lnTo>
                    <a:pt x="253978" y="331002"/>
                  </a:lnTo>
                  <a:cubicBezTo>
                    <a:pt x="286947" y="443118"/>
                    <a:pt x="318100" y="549036"/>
                    <a:pt x="337976" y="629642"/>
                  </a:cubicBezTo>
                  <a:lnTo>
                    <a:pt x="339550" y="636018"/>
                  </a:lnTo>
                  <a:lnTo>
                    <a:pt x="285956" y="636018"/>
                  </a:lnTo>
                  <a:lnTo>
                    <a:pt x="286236" y="630620"/>
                  </a:lnTo>
                  <a:cubicBezTo>
                    <a:pt x="287264" y="610478"/>
                    <a:pt x="281219" y="592901"/>
                    <a:pt x="268760" y="579795"/>
                  </a:cubicBezTo>
                  <a:cubicBezTo>
                    <a:pt x="254574" y="564885"/>
                    <a:pt x="232985" y="556325"/>
                    <a:pt x="209490" y="556325"/>
                  </a:cubicBezTo>
                  <a:cubicBezTo>
                    <a:pt x="186668" y="556325"/>
                    <a:pt x="165814" y="564542"/>
                    <a:pt x="152276" y="578881"/>
                  </a:cubicBezTo>
                  <a:cubicBezTo>
                    <a:pt x="139932" y="591974"/>
                    <a:pt x="134052" y="609830"/>
                    <a:pt x="135258" y="630569"/>
                  </a:cubicBezTo>
                  <a:lnTo>
                    <a:pt x="135575" y="636018"/>
                  </a:lnTo>
                  <a:lnTo>
                    <a:pt x="0" y="636018"/>
                  </a:lnTo>
                  <a:lnTo>
                    <a:pt x="0" y="625731"/>
                  </a:lnTo>
                  <a:lnTo>
                    <a:pt x="124819" y="625731"/>
                  </a:lnTo>
                  <a:cubicBezTo>
                    <a:pt x="124717" y="604395"/>
                    <a:pt x="131575" y="585827"/>
                    <a:pt x="144796" y="571832"/>
                  </a:cubicBezTo>
                  <a:cubicBezTo>
                    <a:pt x="160277" y="555423"/>
                    <a:pt x="183848" y="546026"/>
                    <a:pt x="209502" y="546026"/>
                  </a:cubicBezTo>
                  <a:cubicBezTo>
                    <a:pt x="235804" y="546026"/>
                    <a:pt x="260124" y="555754"/>
                    <a:pt x="276228" y="572708"/>
                  </a:cubicBezTo>
                  <a:cubicBezTo>
                    <a:pt x="289538" y="586704"/>
                    <a:pt x="296548" y="604941"/>
                    <a:pt x="296650" y="625731"/>
                  </a:cubicBezTo>
                  <a:lnTo>
                    <a:pt x="326393" y="625731"/>
                  </a:lnTo>
                  <a:cubicBezTo>
                    <a:pt x="306530" y="546153"/>
                    <a:pt x="276177" y="442978"/>
                    <a:pt x="244110" y="333897"/>
                  </a:cubicBezTo>
                  <a:lnTo>
                    <a:pt x="241964" y="326595"/>
                  </a:lnTo>
                  <a:cubicBezTo>
                    <a:pt x="235639" y="305195"/>
                    <a:pt x="229848" y="283428"/>
                    <a:pt x="224260" y="262358"/>
                  </a:cubicBezTo>
                  <a:cubicBezTo>
                    <a:pt x="189220" y="130444"/>
                    <a:pt x="158956" y="16525"/>
                    <a:pt x="18799" y="10682"/>
                  </a:cubicBezTo>
                  <a:lnTo>
                    <a:pt x="0" y="10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76"/>
            <p:cNvSpPr/>
            <p:nvPr/>
          </p:nvSpPr>
          <p:spPr>
            <a:xfrm>
              <a:off x="2922562" y="697101"/>
              <a:ext cx="59855" cy="52730"/>
            </a:xfrm>
            <a:custGeom>
              <a:avLst/>
              <a:gdLst/>
              <a:ahLst/>
              <a:cxnLst/>
              <a:rect l="0" t="0" r="0" b="0"/>
              <a:pathLst>
                <a:path w="59855" h="52730">
                  <a:moveTo>
                    <a:pt x="9398" y="0"/>
                  </a:moveTo>
                  <a:lnTo>
                    <a:pt x="13272" y="4673"/>
                  </a:lnTo>
                  <a:cubicBezTo>
                    <a:pt x="17221" y="9411"/>
                    <a:pt x="25165" y="13630"/>
                    <a:pt x="34946" y="16665"/>
                  </a:cubicBezTo>
                  <a:lnTo>
                    <a:pt x="59855" y="20388"/>
                  </a:lnTo>
                  <a:lnTo>
                    <a:pt x="59855" y="30862"/>
                  </a:lnTo>
                  <a:lnTo>
                    <a:pt x="37419" y="28037"/>
                  </a:lnTo>
                  <a:cubicBezTo>
                    <a:pt x="27445" y="25517"/>
                    <a:pt x="18167" y="21761"/>
                    <a:pt x="11405" y="16815"/>
                  </a:cubicBezTo>
                  <a:cubicBezTo>
                    <a:pt x="10960" y="20891"/>
                    <a:pt x="11303" y="26187"/>
                    <a:pt x="11595" y="30797"/>
                  </a:cubicBezTo>
                  <a:cubicBezTo>
                    <a:pt x="11836" y="34506"/>
                    <a:pt x="12091" y="38316"/>
                    <a:pt x="12027" y="41910"/>
                  </a:cubicBezTo>
                  <a:cubicBezTo>
                    <a:pt x="21679" y="42316"/>
                    <a:pt x="32042" y="41948"/>
                    <a:pt x="42418" y="41605"/>
                  </a:cubicBezTo>
                  <a:lnTo>
                    <a:pt x="59855" y="41217"/>
                  </a:lnTo>
                  <a:lnTo>
                    <a:pt x="59855" y="51529"/>
                  </a:lnTo>
                  <a:lnTo>
                    <a:pt x="42787" y="51905"/>
                  </a:lnTo>
                  <a:cubicBezTo>
                    <a:pt x="30175" y="52337"/>
                    <a:pt x="17577" y="52730"/>
                    <a:pt x="6185" y="51917"/>
                  </a:cubicBezTo>
                  <a:lnTo>
                    <a:pt x="660" y="51524"/>
                  </a:lnTo>
                  <a:lnTo>
                    <a:pt x="1448" y="46038"/>
                  </a:lnTo>
                  <a:cubicBezTo>
                    <a:pt x="2032" y="42050"/>
                    <a:pt x="1677" y="36678"/>
                    <a:pt x="1346" y="31471"/>
                  </a:cubicBezTo>
                  <a:cubicBezTo>
                    <a:pt x="686" y="21349"/>
                    <a:pt x="0" y="10884"/>
                    <a:pt x="5423" y="4597"/>
                  </a:cubicBezTo>
                  <a:lnTo>
                    <a:pt x="93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77"/>
            <p:cNvSpPr/>
            <p:nvPr/>
          </p:nvSpPr>
          <p:spPr>
            <a:xfrm>
              <a:off x="2790495" y="488948"/>
              <a:ext cx="191922" cy="307353"/>
            </a:xfrm>
            <a:custGeom>
              <a:avLst/>
              <a:gdLst/>
              <a:ahLst/>
              <a:cxnLst/>
              <a:rect l="0" t="0" r="0" b="0"/>
              <a:pathLst>
                <a:path w="191922" h="307353">
                  <a:moveTo>
                    <a:pt x="141211" y="0"/>
                  </a:moveTo>
                  <a:cubicBezTo>
                    <a:pt x="158445" y="0"/>
                    <a:pt x="173253" y="813"/>
                    <a:pt x="186499" y="2489"/>
                  </a:cubicBezTo>
                  <a:lnTo>
                    <a:pt x="191922" y="3804"/>
                  </a:lnTo>
                  <a:lnTo>
                    <a:pt x="191922" y="14316"/>
                  </a:lnTo>
                  <a:lnTo>
                    <a:pt x="185204" y="12700"/>
                  </a:lnTo>
                  <a:cubicBezTo>
                    <a:pt x="172390" y="11075"/>
                    <a:pt x="158001" y="10287"/>
                    <a:pt x="141199" y="10287"/>
                  </a:cubicBezTo>
                  <a:cubicBezTo>
                    <a:pt x="119710" y="10287"/>
                    <a:pt x="96622" y="11595"/>
                    <a:pt x="74282" y="12865"/>
                  </a:cubicBezTo>
                  <a:cubicBezTo>
                    <a:pt x="53187" y="14059"/>
                    <a:pt x="31433" y="15291"/>
                    <a:pt x="10287" y="15494"/>
                  </a:cubicBezTo>
                  <a:lnTo>
                    <a:pt x="10287" y="297053"/>
                  </a:lnTo>
                  <a:lnTo>
                    <a:pt x="46774" y="297053"/>
                  </a:lnTo>
                  <a:cubicBezTo>
                    <a:pt x="45860" y="294539"/>
                    <a:pt x="44082" y="291770"/>
                    <a:pt x="42139" y="288747"/>
                  </a:cubicBezTo>
                  <a:cubicBezTo>
                    <a:pt x="38760" y="283477"/>
                    <a:pt x="34925" y="277495"/>
                    <a:pt x="33426" y="269926"/>
                  </a:cubicBezTo>
                  <a:cubicBezTo>
                    <a:pt x="25413" y="228498"/>
                    <a:pt x="24676" y="169672"/>
                    <a:pt x="49009" y="140157"/>
                  </a:cubicBezTo>
                  <a:cubicBezTo>
                    <a:pt x="60808" y="125857"/>
                    <a:pt x="76848" y="119634"/>
                    <a:pt x="97472" y="122034"/>
                  </a:cubicBezTo>
                  <a:cubicBezTo>
                    <a:pt x="118376" y="124435"/>
                    <a:pt x="132271" y="137389"/>
                    <a:pt x="145720" y="149936"/>
                  </a:cubicBezTo>
                  <a:cubicBezTo>
                    <a:pt x="157493" y="160922"/>
                    <a:pt x="168630" y="171298"/>
                    <a:pt x="184137" y="174955"/>
                  </a:cubicBezTo>
                  <a:lnTo>
                    <a:pt x="191922" y="175652"/>
                  </a:lnTo>
                  <a:lnTo>
                    <a:pt x="191922" y="185925"/>
                  </a:lnTo>
                  <a:lnTo>
                    <a:pt x="181801" y="184988"/>
                  </a:lnTo>
                  <a:cubicBezTo>
                    <a:pt x="163614" y="180708"/>
                    <a:pt x="150940" y="168897"/>
                    <a:pt x="138709" y="157480"/>
                  </a:cubicBezTo>
                  <a:cubicBezTo>
                    <a:pt x="125921" y="145555"/>
                    <a:pt x="113830" y="134277"/>
                    <a:pt x="96291" y="132258"/>
                  </a:cubicBezTo>
                  <a:cubicBezTo>
                    <a:pt x="79273" y="130289"/>
                    <a:pt x="66599" y="135052"/>
                    <a:pt x="56972" y="146698"/>
                  </a:cubicBezTo>
                  <a:cubicBezTo>
                    <a:pt x="34912" y="173444"/>
                    <a:pt x="35966" y="228727"/>
                    <a:pt x="43548" y="267957"/>
                  </a:cubicBezTo>
                  <a:cubicBezTo>
                    <a:pt x="44653" y="273583"/>
                    <a:pt x="47790" y="278473"/>
                    <a:pt x="50813" y="283172"/>
                  </a:cubicBezTo>
                  <a:cubicBezTo>
                    <a:pt x="54750" y="289319"/>
                    <a:pt x="58826" y="295669"/>
                    <a:pt x="57480" y="303124"/>
                  </a:cubicBezTo>
                  <a:lnTo>
                    <a:pt x="56705" y="307353"/>
                  </a:lnTo>
                  <a:lnTo>
                    <a:pt x="0" y="307353"/>
                  </a:lnTo>
                  <a:lnTo>
                    <a:pt x="0" y="5245"/>
                  </a:lnTo>
                  <a:lnTo>
                    <a:pt x="5131" y="5233"/>
                  </a:lnTo>
                  <a:cubicBezTo>
                    <a:pt x="27597" y="5181"/>
                    <a:pt x="51041" y="3873"/>
                    <a:pt x="73698" y="2578"/>
                  </a:cubicBezTo>
                  <a:cubicBezTo>
                    <a:pt x="96190" y="1321"/>
                    <a:pt x="119431" y="0"/>
                    <a:pt x="14121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78"/>
            <p:cNvSpPr/>
            <p:nvPr/>
          </p:nvSpPr>
          <p:spPr>
            <a:xfrm>
              <a:off x="2982417" y="664599"/>
              <a:ext cx="60261" cy="64340"/>
            </a:xfrm>
            <a:custGeom>
              <a:avLst/>
              <a:gdLst/>
              <a:ahLst/>
              <a:cxnLst/>
              <a:rect l="0" t="0" r="0" b="0"/>
              <a:pathLst>
                <a:path w="60261" h="64340">
                  <a:moveTo>
                    <a:pt x="0" y="0"/>
                  </a:moveTo>
                  <a:lnTo>
                    <a:pt x="12370" y="1107"/>
                  </a:lnTo>
                  <a:lnTo>
                    <a:pt x="24587" y="993"/>
                  </a:lnTo>
                  <a:cubicBezTo>
                    <a:pt x="37655" y="993"/>
                    <a:pt x="59550" y="993"/>
                    <a:pt x="60147" y="29263"/>
                  </a:cubicBezTo>
                  <a:cubicBezTo>
                    <a:pt x="60261" y="37175"/>
                    <a:pt x="57798" y="43982"/>
                    <a:pt x="52845" y="49456"/>
                  </a:cubicBezTo>
                  <a:cubicBezTo>
                    <a:pt x="44234" y="59057"/>
                    <a:pt x="28219" y="64340"/>
                    <a:pt x="7760" y="64340"/>
                  </a:cubicBezTo>
                  <a:lnTo>
                    <a:pt x="0" y="63363"/>
                  </a:lnTo>
                  <a:lnTo>
                    <a:pt x="0" y="52890"/>
                  </a:lnTo>
                  <a:lnTo>
                    <a:pt x="7785" y="54053"/>
                  </a:lnTo>
                  <a:cubicBezTo>
                    <a:pt x="25032" y="54053"/>
                    <a:pt x="38672" y="49875"/>
                    <a:pt x="45225" y="42573"/>
                  </a:cubicBezTo>
                  <a:cubicBezTo>
                    <a:pt x="48374" y="39080"/>
                    <a:pt x="49949" y="34660"/>
                    <a:pt x="49860" y="29453"/>
                  </a:cubicBezTo>
                  <a:cubicBezTo>
                    <a:pt x="49543" y="14048"/>
                    <a:pt x="42964" y="11305"/>
                    <a:pt x="24600" y="11305"/>
                  </a:cubicBezTo>
                  <a:lnTo>
                    <a:pt x="12395" y="11419"/>
                  </a:lnTo>
                  <a:lnTo>
                    <a:pt x="0" y="102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79"/>
            <p:cNvSpPr/>
            <p:nvPr/>
          </p:nvSpPr>
          <p:spPr>
            <a:xfrm>
              <a:off x="2982417" y="492752"/>
              <a:ext cx="195237" cy="386949"/>
            </a:xfrm>
            <a:custGeom>
              <a:avLst/>
              <a:gdLst/>
              <a:ahLst/>
              <a:cxnLst/>
              <a:rect l="0" t="0" r="0" b="0"/>
              <a:pathLst>
                <a:path w="195237" h="386949">
                  <a:moveTo>
                    <a:pt x="0" y="0"/>
                  </a:moveTo>
                  <a:lnTo>
                    <a:pt x="24857" y="6027"/>
                  </a:lnTo>
                  <a:cubicBezTo>
                    <a:pt x="89096" y="30135"/>
                    <a:pt x="110380" y="100524"/>
                    <a:pt x="129438" y="163544"/>
                  </a:cubicBezTo>
                  <a:lnTo>
                    <a:pt x="130213" y="166084"/>
                  </a:lnTo>
                  <a:lnTo>
                    <a:pt x="128600" y="168179"/>
                  </a:lnTo>
                  <a:cubicBezTo>
                    <a:pt x="125743" y="171875"/>
                    <a:pt x="119736" y="177653"/>
                    <a:pt x="112141" y="184956"/>
                  </a:cubicBezTo>
                  <a:cubicBezTo>
                    <a:pt x="100978" y="195674"/>
                    <a:pt x="87084" y="209035"/>
                    <a:pt x="77089" y="221633"/>
                  </a:cubicBezTo>
                  <a:cubicBezTo>
                    <a:pt x="64605" y="237686"/>
                    <a:pt x="64605" y="244887"/>
                    <a:pt x="65722" y="247770"/>
                  </a:cubicBezTo>
                  <a:cubicBezTo>
                    <a:pt x="67259" y="251745"/>
                    <a:pt x="73317" y="253548"/>
                    <a:pt x="78131" y="254387"/>
                  </a:cubicBezTo>
                  <a:cubicBezTo>
                    <a:pt x="91821" y="256686"/>
                    <a:pt x="98882" y="247071"/>
                    <a:pt x="107226" y="235451"/>
                  </a:cubicBezTo>
                  <a:cubicBezTo>
                    <a:pt x="115164" y="224377"/>
                    <a:pt x="124155" y="211816"/>
                    <a:pt x="140614" y="209962"/>
                  </a:cubicBezTo>
                  <a:lnTo>
                    <a:pt x="145161" y="209454"/>
                  </a:lnTo>
                  <a:lnTo>
                    <a:pt x="146190" y="213925"/>
                  </a:lnTo>
                  <a:cubicBezTo>
                    <a:pt x="154953" y="251364"/>
                    <a:pt x="165849" y="287597"/>
                    <a:pt x="176403" y="322611"/>
                  </a:cubicBezTo>
                  <a:cubicBezTo>
                    <a:pt x="182169" y="341775"/>
                    <a:pt x="187935" y="360940"/>
                    <a:pt x="193408" y="380421"/>
                  </a:cubicBezTo>
                  <a:lnTo>
                    <a:pt x="195237" y="386949"/>
                  </a:lnTo>
                  <a:lnTo>
                    <a:pt x="50203" y="386949"/>
                  </a:lnTo>
                  <a:lnTo>
                    <a:pt x="49886" y="382174"/>
                  </a:lnTo>
                  <a:cubicBezTo>
                    <a:pt x="48819" y="367417"/>
                    <a:pt x="49378" y="350919"/>
                    <a:pt x="49924" y="334981"/>
                  </a:cubicBezTo>
                  <a:cubicBezTo>
                    <a:pt x="50838" y="308679"/>
                    <a:pt x="51765" y="281514"/>
                    <a:pt x="45225" y="262870"/>
                  </a:cubicBezTo>
                  <a:cubicBezTo>
                    <a:pt x="34646" y="256596"/>
                    <a:pt x="17881" y="255784"/>
                    <a:pt x="4280" y="255784"/>
                  </a:cubicBezTo>
                  <a:lnTo>
                    <a:pt x="0" y="255878"/>
                  </a:lnTo>
                  <a:lnTo>
                    <a:pt x="0" y="245566"/>
                  </a:lnTo>
                  <a:lnTo>
                    <a:pt x="4242" y="245471"/>
                  </a:lnTo>
                  <a:cubicBezTo>
                    <a:pt x="20891" y="245471"/>
                    <a:pt x="39611" y="246640"/>
                    <a:pt x="52311" y="255200"/>
                  </a:cubicBezTo>
                  <a:lnTo>
                    <a:pt x="53658" y="256101"/>
                  </a:lnTo>
                  <a:lnTo>
                    <a:pt x="54242" y="257625"/>
                  </a:lnTo>
                  <a:cubicBezTo>
                    <a:pt x="62141" y="278225"/>
                    <a:pt x="61151" y="307257"/>
                    <a:pt x="60198" y="335337"/>
                  </a:cubicBezTo>
                  <a:cubicBezTo>
                    <a:pt x="59703" y="349281"/>
                    <a:pt x="59220" y="363645"/>
                    <a:pt x="59842" y="376662"/>
                  </a:cubicBezTo>
                  <a:lnTo>
                    <a:pt x="181635" y="376662"/>
                  </a:lnTo>
                  <a:cubicBezTo>
                    <a:pt x="176733" y="359492"/>
                    <a:pt x="171641" y="342537"/>
                    <a:pt x="166522" y="325583"/>
                  </a:cubicBezTo>
                  <a:cubicBezTo>
                    <a:pt x="156401" y="291915"/>
                    <a:pt x="145923" y="257168"/>
                    <a:pt x="137325" y="221138"/>
                  </a:cubicBezTo>
                  <a:cubicBezTo>
                    <a:pt x="128029" y="224084"/>
                    <a:pt x="121971" y="232543"/>
                    <a:pt x="115583" y="241458"/>
                  </a:cubicBezTo>
                  <a:cubicBezTo>
                    <a:pt x="106731" y="253815"/>
                    <a:pt x="96342" y="268026"/>
                    <a:pt x="76365" y="264547"/>
                  </a:cubicBezTo>
                  <a:cubicBezTo>
                    <a:pt x="65557" y="262693"/>
                    <a:pt x="58738" y="258285"/>
                    <a:pt x="56109" y="251491"/>
                  </a:cubicBezTo>
                  <a:cubicBezTo>
                    <a:pt x="52629" y="242525"/>
                    <a:pt x="56718" y="231031"/>
                    <a:pt x="68974" y="215283"/>
                  </a:cubicBezTo>
                  <a:cubicBezTo>
                    <a:pt x="79426" y="202101"/>
                    <a:pt x="93599" y="188474"/>
                    <a:pt x="104991" y="177526"/>
                  </a:cubicBezTo>
                  <a:cubicBezTo>
                    <a:pt x="110706" y="172027"/>
                    <a:pt x="115786" y="167137"/>
                    <a:pt x="118758" y="163849"/>
                  </a:cubicBezTo>
                  <a:cubicBezTo>
                    <a:pt x="99811" y="101229"/>
                    <a:pt x="79775" y="37385"/>
                    <a:pt x="20968" y="15554"/>
                  </a:cubicBezTo>
                  <a:lnTo>
                    <a:pt x="0" y="1051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80"/>
            <p:cNvSpPr/>
            <p:nvPr/>
          </p:nvSpPr>
          <p:spPr>
            <a:xfrm>
              <a:off x="2946176" y="791359"/>
              <a:ext cx="21832" cy="88354"/>
            </a:xfrm>
            <a:custGeom>
              <a:avLst/>
              <a:gdLst/>
              <a:ahLst/>
              <a:cxnLst/>
              <a:rect l="0" t="0" r="0" b="0"/>
              <a:pathLst>
                <a:path w="21832" h="88354">
                  <a:moveTo>
                    <a:pt x="18783" y="0"/>
                  </a:moveTo>
                  <a:lnTo>
                    <a:pt x="21832" y="88"/>
                  </a:lnTo>
                  <a:lnTo>
                    <a:pt x="21832" y="10387"/>
                  </a:lnTo>
                  <a:lnTo>
                    <a:pt x="18783" y="10299"/>
                  </a:lnTo>
                  <a:cubicBezTo>
                    <a:pt x="17221" y="10299"/>
                    <a:pt x="13132" y="10299"/>
                    <a:pt x="10300" y="11214"/>
                  </a:cubicBezTo>
                  <a:lnTo>
                    <a:pt x="10300" y="78054"/>
                  </a:lnTo>
                  <a:lnTo>
                    <a:pt x="21832" y="78054"/>
                  </a:lnTo>
                  <a:lnTo>
                    <a:pt x="21832" y="88354"/>
                  </a:lnTo>
                  <a:lnTo>
                    <a:pt x="0" y="88354"/>
                  </a:lnTo>
                  <a:lnTo>
                    <a:pt x="0" y="5613"/>
                  </a:lnTo>
                  <a:lnTo>
                    <a:pt x="1969" y="4076"/>
                  </a:lnTo>
                  <a:cubicBezTo>
                    <a:pt x="6553" y="483"/>
                    <a:pt x="13030" y="0"/>
                    <a:pt x="1878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81"/>
            <p:cNvSpPr/>
            <p:nvPr/>
          </p:nvSpPr>
          <p:spPr>
            <a:xfrm>
              <a:off x="2968008" y="791054"/>
              <a:ext cx="21831" cy="88659"/>
            </a:xfrm>
            <a:custGeom>
              <a:avLst/>
              <a:gdLst/>
              <a:ahLst/>
              <a:cxnLst/>
              <a:rect l="0" t="0" r="0" b="0"/>
              <a:pathLst>
                <a:path w="21831" h="88659">
                  <a:moveTo>
                    <a:pt x="21831" y="0"/>
                  </a:moveTo>
                  <a:lnTo>
                    <a:pt x="21831" y="88659"/>
                  </a:lnTo>
                  <a:lnTo>
                    <a:pt x="0" y="88659"/>
                  </a:lnTo>
                  <a:lnTo>
                    <a:pt x="0" y="78359"/>
                  </a:lnTo>
                  <a:lnTo>
                    <a:pt x="11531" y="78359"/>
                  </a:lnTo>
                  <a:lnTo>
                    <a:pt x="11531" y="11011"/>
                  </a:lnTo>
                  <a:cubicBezTo>
                    <a:pt x="9093" y="11011"/>
                    <a:pt x="6566" y="10909"/>
                    <a:pt x="4051" y="10808"/>
                  </a:cubicBezTo>
                  <a:lnTo>
                    <a:pt x="0" y="10692"/>
                  </a:lnTo>
                  <a:lnTo>
                    <a:pt x="0" y="393"/>
                  </a:lnTo>
                  <a:lnTo>
                    <a:pt x="4470" y="521"/>
                  </a:lnTo>
                  <a:cubicBezTo>
                    <a:pt x="8534" y="673"/>
                    <a:pt x="12611" y="876"/>
                    <a:pt x="16205" y="533"/>
                  </a:cubicBezTo>
                  <a:lnTo>
                    <a:pt x="2183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82"/>
            <p:cNvSpPr/>
            <p:nvPr/>
          </p:nvSpPr>
          <p:spPr>
            <a:xfrm>
              <a:off x="2819611" y="513189"/>
              <a:ext cx="116243" cy="115773"/>
            </a:xfrm>
            <a:custGeom>
              <a:avLst/>
              <a:gdLst/>
              <a:ahLst/>
              <a:cxnLst/>
              <a:rect l="0" t="0" r="0" b="0"/>
              <a:pathLst>
                <a:path w="116243" h="115773">
                  <a:moveTo>
                    <a:pt x="59372" y="2832"/>
                  </a:moveTo>
                  <a:cubicBezTo>
                    <a:pt x="84138" y="5792"/>
                    <a:pt x="95529" y="19812"/>
                    <a:pt x="98311" y="30620"/>
                  </a:cubicBezTo>
                  <a:cubicBezTo>
                    <a:pt x="116243" y="101042"/>
                    <a:pt x="0" y="115773"/>
                    <a:pt x="9398" y="38951"/>
                  </a:cubicBezTo>
                  <a:cubicBezTo>
                    <a:pt x="12751" y="11418"/>
                    <a:pt x="35522" y="0"/>
                    <a:pt x="59372" y="283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83"/>
            <p:cNvSpPr/>
            <p:nvPr/>
          </p:nvSpPr>
          <p:spPr>
            <a:xfrm>
              <a:off x="2717881" y="974418"/>
              <a:ext cx="211268" cy="169978"/>
            </a:xfrm>
            <a:custGeom>
              <a:avLst/>
              <a:gdLst/>
              <a:ahLst/>
              <a:cxnLst/>
              <a:rect l="0" t="0" r="0" b="0"/>
              <a:pathLst>
                <a:path w="211268" h="169978">
                  <a:moveTo>
                    <a:pt x="73739" y="1903"/>
                  </a:moveTo>
                  <a:cubicBezTo>
                    <a:pt x="83885" y="0"/>
                    <a:pt x="95425" y="164"/>
                    <a:pt x="108347" y="2972"/>
                  </a:cubicBezTo>
                  <a:cubicBezTo>
                    <a:pt x="211268" y="25350"/>
                    <a:pt x="157560" y="169978"/>
                    <a:pt x="69409" y="147511"/>
                  </a:cubicBezTo>
                  <a:cubicBezTo>
                    <a:pt x="0" y="129809"/>
                    <a:pt x="2720" y="15222"/>
                    <a:pt x="73739" y="190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84"/>
            <p:cNvSpPr/>
            <p:nvPr/>
          </p:nvSpPr>
          <p:spPr>
            <a:xfrm>
              <a:off x="3102186" y="1035272"/>
              <a:ext cx="104375" cy="110136"/>
            </a:xfrm>
            <a:custGeom>
              <a:avLst/>
              <a:gdLst/>
              <a:ahLst/>
              <a:cxnLst/>
              <a:rect l="0" t="0" r="0" b="0"/>
              <a:pathLst>
                <a:path w="104375" h="110136">
                  <a:moveTo>
                    <a:pt x="36158" y="1017"/>
                  </a:moveTo>
                  <a:cubicBezTo>
                    <a:pt x="43466" y="0"/>
                    <a:pt x="51629" y="655"/>
                    <a:pt x="60332" y="3265"/>
                  </a:cubicBezTo>
                  <a:cubicBezTo>
                    <a:pt x="77260" y="8320"/>
                    <a:pt x="86366" y="21503"/>
                    <a:pt x="88119" y="28272"/>
                  </a:cubicBezTo>
                  <a:cubicBezTo>
                    <a:pt x="104375" y="92178"/>
                    <a:pt x="6712" y="110136"/>
                    <a:pt x="1962" y="47728"/>
                  </a:cubicBezTo>
                  <a:cubicBezTo>
                    <a:pt x="0" y="22172"/>
                    <a:pt x="14233" y="4068"/>
                    <a:pt x="36158" y="101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85"/>
            <p:cNvSpPr/>
            <p:nvPr/>
          </p:nvSpPr>
          <p:spPr>
            <a:xfrm>
              <a:off x="3218546" y="496743"/>
              <a:ext cx="100647" cy="100597"/>
            </a:xfrm>
            <a:custGeom>
              <a:avLst/>
              <a:gdLst/>
              <a:ahLst/>
              <a:cxnLst/>
              <a:rect l="0" t="0" r="0" b="0"/>
              <a:pathLst>
                <a:path w="100647" h="100597">
                  <a:moveTo>
                    <a:pt x="77940" y="0"/>
                  </a:moveTo>
                  <a:lnTo>
                    <a:pt x="100647" y="77864"/>
                  </a:lnTo>
                  <a:lnTo>
                    <a:pt x="22708" y="100597"/>
                  </a:lnTo>
                  <a:lnTo>
                    <a:pt x="0" y="22733"/>
                  </a:lnTo>
                  <a:lnTo>
                    <a:pt x="77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86"/>
            <p:cNvSpPr/>
            <p:nvPr/>
          </p:nvSpPr>
          <p:spPr>
            <a:xfrm>
              <a:off x="3248907" y="590117"/>
              <a:ext cx="148946" cy="148895"/>
            </a:xfrm>
            <a:custGeom>
              <a:avLst/>
              <a:gdLst/>
              <a:ahLst/>
              <a:cxnLst/>
              <a:rect l="0" t="0" r="0" b="0"/>
              <a:pathLst>
                <a:path w="148946" h="148895">
                  <a:moveTo>
                    <a:pt x="115341" y="0"/>
                  </a:moveTo>
                  <a:lnTo>
                    <a:pt x="148946" y="115253"/>
                  </a:lnTo>
                  <a:lnTo>
                    <a:pt x="33617" y="148895"/>
                  </a:lnTo>
                  <a:lnTo>
                    <a:pt x="0" y="33579"/>
                  </a:lnTo>
                  <a:lnTo>
                    <a:pt x="1153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87"/>
            <p:cNvSpPr/>
            <p:nvPr/>
          </p:nvSpPr>
          <p:spPr>
            <a:xfrm>
              <a:off x="3294353" y="746024"/>
              <a:ext cx="148933" cy="148908"/>
            </a:xfrm>
            <a:custGeom>
              <a:avLst/>
              <a:gdLst/>
              <a:ahLst/>
              <a:cxnLst/>
              <a:rect l="0" t="0" r="0" b="0"/>
              <a:pathLst>
                <a:path w="148933" h="148908">
                  <a:moveTo>
                    <a:pt x="115341" y="0"/>
                  </a:moveTo>
                  <a:lnTo>
                    <a:pt x="148933" y="115291"/>
                  </a:lnTo>
                  <a:lnTo>
                    <a:pt x="33591" y="148908"/>
                  </a:lnTo>
                  <a:lnTo>
                    <a:pt x="0" y="33617"/>
                  </a:lnTo>
                  <a:lnTo>
                    <a:pt x="1153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88"/>
            <p:cNvSpPr/>
            <p:nvPr/>
          </p:nvSpPr>
          <p:spPr>
            <a:xfrm>
              <a:off x="3335775" y="869262"/>
              <a:ext cx="202095" cy="128753"/>
            </a:xfrm>
            <a:custGeom>
              <a:avLst/>
              <a:gdLst/>
              <a:ahLst/>
              <a:cxnLst/>
              <a:rect l="0" t="0" r="0" b="0"/>
              <a:pathLst>
                <a:path w="202095" h="128753">
                  <a:moveTo>
                    <a:pt x="179844" y="0"/>
                  </a:moveTo>
                  <a:lnTo>
                    <a:pt x="202095" y="76365"/>
                  </a:lnTo>
                  <a:lnTo>
                    <a:pt x="22250" y="128753"/>
                  </a:lnTo>
                  <a:lnTo>
                    <a:pt x="0" y="52400"/>
                  </a:lnTo>
                  <a:lnTo>
                    <a:pt x="1798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89"/>
            <p:cNvSpPr/>
            <p:nvPr/>
          </p:nvSpPr>
          <p:spPr>
            <a:xfrm>
              <a:off x="3428851" y="727177"/>
              <a:ext cx="78981" cy="128512"/>
            </a:xfrm>
            <a:custGeom>
              <a:avLst/>
              <a:gdLst/>
              <a:ahLst/>
              <a:cxnLst/>
              <a:rect l="0" t="0" r="0" b="0"/>
              <a:pathLst>
                <a:path w="78981" h="128512">
                  <a:moveTo>
                    <a:pt x="45415" y="0"/>
                  </a:moveTo>
                  <a:lnTo>
                    <a:pt x="78981" y="115316"/>
                  </a:lnTo>
                  <a:lnTo>
                    <a:pt x="33579" y="128512"/>
                  </a:lnTo>
                  <a:lnTo>
                    <a:pt x="0" y="13259"/>
                  </a:lnTo>
                  <a:lnTo>
                    <a:pt x="454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90"/>
            <p:cNvSpPr/>
            <p:nvPr/>
          </p:nvSpPr>
          <p:spPr>
            <a:xfrm>
              <a:off x="0" y="0"/>
              <a:ext cx="1564970" cy="1564970"/>
            </a:xfrm>
            <a:custGeom>
              <a:avLst/>
              <a:gdLst/>
              <a:ahLst/>
              <a:cxnLst/>
              <a:rect l="0" t="0" r="0" b="0"/>
              <a:pathLst>
                <a:path w="1564970" h="1564970">
                  <a:moveTo>
                    <a:pt x="782485" y="0"/>
                  </a:moveTo>
                  <a:cubicBezTo>
                    <a:pt x="1214641" y="0"/>
                    <a:pt x="1564970" y="350329"/>
                    <a:pt x="1564970" y="782485"/>
                  </a:cubicBezTo>
                  <a:cubicBezTo>
                    <a:pt x="1564970" y="1214641"/>
                    <a:pt x="1214641" y="1564970"/>
                    <a:pt x="782485" y="1564970"/>
                  </a:cubicBezTo>
                  <a:cubicBezTo>
                    <a:pt x="350330" y="1564970"/>
                    <a:pt x="0" y="1214641"/>
                    <a:pt x="0" y="782485"/>
                  </a:cubicBezTo>
                  <a:cubicBezTo>
                    <a:pt x="0" y="350329"/>
                    <a:pt x="350330" y="0"/>
                    <a:pt x="78248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FADD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9384" y="1932092"/>
              <a:ext cx="1923412" cy="2859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9C979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Raw</a:t>
              </a:r>
              <a:r>
                <a:rPr lang="en-US" sz="1600" b="1" spc="55">
                  <a:solidFill>
                    <a:srgbClr val="9C979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>
                  <a:solidFill>
                    <a:srgbClr val="9C979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Materials</a:t>
              </a:r>
            </a:p>
          </p:txBody>
        </p:sp>
        <p:sp>
          <p:nvSpPr>
            <p:cNvPr id="66" name="Shape 92"/>
            <p:cNvSpPr/>
            <p:nvPr/>
          </p:nvSpPr>
          <p:spPr>
            <a:xfrm>
              <a:off x="1814750" y="685266"/>
              <a:ext cx="304229" cy="347688"/>
            </a:xfrm>
            <a:custGeom>
              <a:avLst/>
              <a:gdLst/>
              <a:ahLst/>
              <a:cxnLst/>
              <a:rect l="0" t="0" r="0" b="0"/>
              <a:pathLst>
                <a:path w="304229" h="347688">
                  <a:moveTo>
                    <a:pt x="32601" y="0"/>
                  </a:moveTo>
                  <a:cubicBezTo>
                    <a:pt x="38659" y="0"/>
                    <a:pt x="44323" y="1651"/>
                    <a:pt x="49175" y="4534"/>
                  </a:cubicBezTo>
                  <a:lnTo>
                    <a:pt x="49301" y="4597"/>
                  </a:lnTo>
                  <a:cubicBezTo>
                    <a:pt x="49390" y="4648"/>
                    <a:pt x="49479" y="4699"/>
                    <a:pt x="49568" y="4750"/>
                  </a:cubicBezTo>
                  <a:lnTo>
                    <a:pt x="288214" y="145771"/>
                  </a:lnTo>
                  <a:cubicBezTo>
                    <a:pt x="297802" y="151447"/>
                    <a:pt x="304229" y="161887"/>
                    <a:pt x="304229" y="173837"/>
                  </a:cubicBezTo>
                  <a:cubicBezTo>
                    <a:pt x="304229" y="185788"/>
                    <a:pt x="297802" y="196228"/>
                    <a:pt x="288214" y="201904"/>
                  </a:cubicBezTo>
                  <a:lnTo>
                    <a:pt x="49568" y="342925"/>
                  </a:lnTo>
                  <a:cubicBezTo>
                    <a:pt x="49479" y="342976"/>
                    <a:pt x="49390" y="343027"/>
                    <a:pt x="49301" y="343078"/>
                  </a:cubicBezTo>
                  <a:lnTo>
                    <a:pt x="49175" y="343154"/>
                  </a:lnTo>
                  <a:lnTo>
                    <a:pt x="49175" y="343141"/>
                  </a:lnTo>
                  <a:cubicBezTo>
                    <a:pt x="44323" y="346024"/>
                    <a:pt x="38659" y="347688"/>
                    <a:pt x="32601" y="347688"/>
                  </a:cubicBezTo>
                  <a:cubicBezTo>
                    <a:pt x="14592" y="347688"/>
                    <a:pt x="0" y="333083"/>
                    <a:pt x="0" y="315087"/>
                  </a:cubicBezTo>
                  <a:lnTo>
                    <a:pt x="0" y="32588"/>
                  </a:lnTo>
                  <a:cubicBezTo>
                    <a:pt x="0" y="14592"/>
                    <a:pt x="14592" y="0"/>
                    <a:pt x="326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FADD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93"/>
            <p:cNvSpPr/>
            <p:nvPr/>
          </p:nvSpPr>
          <p:spPr>
            <a:xfrm>
              <a:off x="485551" y="769905"/>
              <a:ext cx="146050" cy="292100"/>
            </a:xfrm>
            <a:custGeom>
              <a:avLst/>
              <a:gdLst/>
              <a:ahLst/>
              <a:cxnLst/>
              <a:rect l="0" t="0" r="0" b="0"/>
              <a:pathLst>
                <a:path w="146050" h="292100">
                  <a:moveTo>
                    <a:pt x="146050" y="0"/>
                  </a:moveTo>
                  <a:lnTo>
                    <a:pt x="146050" y="39370"/>
                  </a:lnTo>
                  <a:cubicBezTo>
                    <a:pt x="86360" y="39370"/>
                    <a:pt x="38100" y="87630"/>
                    <a:pt x="38100" y="147320"/>
                  </a:cubicBezTo>
                  <a:cubicBezTo>
                    <a:pt x="38100" y="207010"/>
                    <a:pt x="86360" y="255270"/>
                    <a:pt x="146050" y="255270"/>
                  </a:cubicBezTo>
                  <a:lnTo>
                    <a:pt x="146050" y="292100"/>
                  </a:lnTo>
                  <a:cubicBezTo>
                    <a:pt x="66040" y="292100"/>
                    <a:pt x="0" y="227330"/>
                    <a:pt x="0" y="146050"/>
                  </a:cubicBezTo>
                  <a:cubicBezTo>
                    <a:pt x="0" y="64770"/>
                    <a:pt x="64770" y="0"/>
                    <a:pt x="146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94"/>
            <p:cNvSpPr/>
            <p:nvPr/>
          </p:nvSpPr>
          <p:spPr>
            <a:xfrm>
              <a:off x="631601" y="769905"/>
              <a:ext cx="146050" cy="292100"/>
            </a:xfrm>
            <a:custGeom>
              <a:avLst/>
              <a:gdLst/>
              <a:ahLst/>
              <a:cxnLst/>
              <a:rect l="0" t="0" r="0" b="0"/>
              <a:pathLst>
                <a:path w="146050" h="292100">
                  <a:moveTo>
                    <a:pt x="0" y="0"/>
                  </a:moveTo>
                  <a:cubicBezTo>
                    <a:pt x="81280" y="0"/>
                    <a:pt x="146050" y="64770"/>
                    <a:pt x="146050" y="146050"/>
                  </a:cubicBezTo>
                  <a:cubicBezTo>
                    <a:pt x="146050" y="227330"/>
                    <a:pt x="80010" y="292100"/>
                    <a:pt x="0" y="292100"/>
                  </a:cubicBezTo>
                  <a:lnTo>
                    <a:pt x="0" y="255270"/>
                  </a:lnTo>
                  <a:cubicBezTo>
                    <a:pt x="59690" y="255270"/>
                    <a:pt x="107950" y="207010"/>
                    <a:pt x="107950" y="147320"/>
                  </a:cubicBezTo>
                  <a:cubicBezTo>
                    <a:pt x="107950" y="87630"/>
                    <a:pt x="59690" y="39370"/>
                    <a:pt x="0" y="3937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95"/>
            <p:cNvSpPr/>
            <p:nvPr/>
          </p:nvSpPr>
          <p:spPr>
            <a:xfrm>
              <a:off x="1167542" y="769905"/>
              <a:ext cx="165100" cy="292100"/>
            </a:xfrm>
            <a:custGeom>
              <a:avLst/>
              <a:gdLst/>
              <a:ahLst/>
              <a:cxnLst/>
              <a:rect l="0" t="0" r="0" b="0"/>
              <a:pathLst>
                <a:path w="165100" h="292100">
                  <a:moveTo>
                    <a:pt x="19050" y="0"/>
                  </a:moveTo>
                  <a:cubicBezTo>
                    <a:pt x="99060" y="0"/>
                    <a:pt x="165100" y="64770"/>
                    <a:pt x="165100" y="146050"/>
                  </a:cubicBezTo>
                  <a:cubicBezTo>
                    <a:pt x="165100" y="227330"/>
                    <a:pt x="99060" y="292100"/>
                    <a:pt x="19050" y="292100"/>
                  </a:cubicBezTo>
                  <a:cubicBezTo>
                    <a:pt x="8890" y="292100"/>
                    <a:pt x="0" y="283210"/>
                    <a:pt x="0" y="273050"/>
                  </a:cubicBezTo>
                  <a:cubicBezTo>
                    <a:pt x="0" y="262890"/>
                    <a:pt x="8890" y="254000"/>
                    <a:pt x="19050" y="254000"/>
                  </a:cubicBezTo>
                  <a:cubicBezTo>
                    <a:pt x="78740" y="254000"/>
                    <a:pt x="127000" y="205740"/>
                    <a:pt x="127000" y="146050"/>
                  </a:cubicBezTo>
                  <a:cubicBezTo>
                    <a:pt x="127000" y="86360"/>
                    <a:pt x="78740" y="38100"/>
                    <a:pt x="19050" y="38100"/>
                  </a:cubicBezTo>
                  <a:cubicBezTo>
                    <a:pt x="8890" y="38100"/>
                    <a:pt x="0" y="29210"/>
                    <a:pt x="0" y="19050"/>
                  </a:cubicBezTo>
                  <a:cubicBezTo>
                    <a:pt x="0" y="8890"/>
                    <a:pt x="8890" y="0"/>
                    <a:pt x="19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96"/>
            <p:cNvSpPr/>
            <p:nvPr/>
          </p:nvSpPr>
          <p:spPr>
            <a:xfrm>
              <a:off x="612552" y="771175"/>
              <a:ext cx="593090" cy="38100"/>
            </a:xfrm>
            <a:custGeom>
              <a:avLst/>
              <a:gdLst/>
              <a:ahLst/>
              <a:cxnLst/>
              <a:rect l="0" t="0" r="0" b="0"/>
              <a:pathLst>
                <a:path w="593090" h="38100">
                  <a:moveTo>
                    <a:pt x="19050" y="0"/>
                  </a:moveTo>
                  <a:lnTo>
                    <a:pt x="574040" y="0"/>
                  </a:lnTo>
                  <a:cubicBezTo>
                    <a:pt x="584200" y="0"/>
                    <a:pt x="593090" y="8890"/>
                    <a:pt x="593090" y="19050"/>
                  </a:cubicBezTo>
                  <a:cubicBezTo>
                    <a:pt x="593090" y="29210"/>
                    <a:pt x="585470" y="38100"/>
                    <a:pt x="574040" y="38100"/>
                  </a:cubicBezTo>
                  <a:lnTo>
                    <a:pt x="19050" y="38100"/>
                  </a:lnTo>
                  <a:cubicBezTo>
                    <a:pt x="8890" y="38100"/>
                    <a:pt x="0" y="29210"/>
                    <a:pt x="0" y="19050"/>
                  </a:cubicBezTo>
                  <a:cubicBezTo>
                    <a:pt x="0" y="8890"/>
                    <a:pt x="8890" y="0"/>
                    <a:pt x="19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hape 97"/>
            <p:cNvSpPr/>
            <p:nvPr/>
          </p:nvSpPr>
          <p:spPr>
            <a:xfrm>
              <a:off x="612551" y="1023905"/>
              <a:ext cx="588010" cy="38100"/>
            </a:xfrm>
            <a:custGeom>
              <a:avLst/>
              <a:gdLst/>
              <a:ahLst/>
              <a:cxnLst/>
              <a:rect l="0" t="0" r="0" b="0"/>
              <a:pathLst>
                <a:path w="588010" h="38100">
                  <a:moveTo>
                    <a:pt x="19050" y="0"/>
                  </a:moveTo>
                  <a:lnTo>
                    <a:pt x="568960" y="0"/>
                  </a:lnTo>
                  <a:cubicBezTo>
                    <a:pt x="579120" y="0"/>
                    <a:pt x="588010" y="8890"/>
                    <a:pt x="588010" y="19050"/>
                  </a:cubicBezTo>
                  <a:cubicBezTo>
                    <a:pt x="588010" y="29210"/>
                    <a:pt x="580390" y="38100"/>
                    <a:pt x="568960" y="38100"/>
                  </a:cubicBezTo>
                  <a:lnTo>
                    <a:pt x="19050" y="38100"/>
                  </a:lnTo>
                  <a:cubicBezTo>
                    <a:pt x="8890" y="38100"/>
                    <a:pt x="0" y="29210"/>
                    <a:pt x="0" y="19050"/>
                  </a:cubicBezTo>
                  <a:cubicBezTo>
                    <a:pt x="0" y="8890"/>
                    <a:pt x="8890" y="0"/>
                    <a:pt x="19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Shape 98"/>
            <p:cNvSpPr/>
            <p:nvPr/>
          </p:nvSpPr>
          <p:spPr>
            <a:xfrm>
              <a:off x="391571" y="517175"/>
              <a:ext cx="146050" cy="292100"/>
            </a:xfrm>
            <a:custGeom>
              <a:avLst/>
              <a:gdLst/>
              <a:ahLst/>
              <a:cxnLst/>
              <a:rect l="0" t="0" r="0" b="0"/>
              <a:pathLst>
                <a:path w="146050" h="292100">
                  <a:moveTo>
                    <a:pt x="146050" y="0"/>
                  </a:moveTo>
                  <a:lnTo>
                    <a:pt x="146050" y="39370"/>
                  </a:lnTo>
                  <a:cubicBezTo>
                    <a:pt x="86360" y="39370"/>
                    <a:pt x="38100" y="87630"/>
                    <a:pt x="38100" y="147320"/>
                  </a:cubicBezTo>
                  <a:cubicBezTo>
                    <a:pt x="38100" y="207010"/>
                    <a:pt x="86360" y="255270"/>
                    <a:pt x="146050" y="255270"/>
                  </a:cubicBezTo>
                  <a:lnTo>
                    <a:pt x="146050" y="292100"/>
                  </a:lnTo>
                  <a:cubicBezTo>
                    <a:pt x="66040" y="292100"/>
                    <a:pt x="0" y="227330"/>
                    <a:pt x="0" y="146050"/>
                  </a:cubicBezTo>
                  <a:cubicBezTo>
                    <a:pt x="0" y="64770"/>
                    <a:pt x="64770" y="0"/>
                    <a:pt x="146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Shape 99"/>
            <p:cNvSpPr/>
            <p:nvPr/>
          </p:nvSpPr>
          <p:spPr>
            <a:xfrm>
              <a:off x="537621" y="517175"/>
              <a:ext cx="146050" cy="292100"/>
            </a:xfrm>
            <a:custGeom>
              <a:avLst/>
              <a:gdLst/>
              <a:ahLst/>
              <a:cxnLst/>
              <a:rect l="0" t="0" r="0" b="0"/>
              <a:pathLst>
                <a:path w="146050" h="292100">
                  <a:moveTo>
                    <a:pt x="0" y="0"/>
                  </a:moveTo>
                  <a:cubicBezTo>
                    <a:pt x="81280" y="0"/>
                    <a:pt x="146050" y="64770"/>
                    <a:pt x="146050" y="146050"/>
                  </a:cubicBezTo>
                  <a:cubicBezTo>
                    <a:pt x="146050" y="227330"/>
                    <a:pt x="80010" y="292100"/>
                    <a:pt x="0" y="292100"/>
                  </a:cubicBezTo>
                  <a:lnTo>
                    <a:pt x="0" y="255270"/>
                  </a:lnTo>
                  <a:cubicBezTo>
                    <a:pt x="59690" y="255270"/>
                    <a:pt x="107950" y="207010"/>
                    <a:pt x="107950" y="147320"/>
                  </a:cubicBezTo>
                  <a:cubicBezTo>
                    <a:pt x="107950" y="87630"/>
                    <a:pt x="59690" y="39370"/>
                    <a:pt x="0" y="3937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Shape 100"/>
            <p:cNvSpPr/>
            <p:nvPr/>
          </p:nvSpPr>
          <p:spPr>
            <a:xfrm>
              <a:off x="1083722" y="517175"/>
              <a:ext cx="165100" cy="292100"/>
            </a:xfrm>
            <a:custGeom>
              <a:avLst/>
              <a:gdLst/>
              <a:ahLst/>
              <a:cxnLst/>
              <a:rect l="0" t="0" r="0" b="0"/>
              <a:pathLst>
                <a:path w="165100" h="292100">
                  <a:moveTo>
                    <a:pt x="19050" y="0"/>
                  </a:moveTo>
                  <a:cubicBezTo>
                    <a:pt x="99060" y="0"/>
                    <a:pt x="165100" y="64770"/>
                    <a:pt x="165100" y="146050"/>
                  </a:cubicBezTo>
                  <a:cubicBezTo>
                    <a:pt x="165100" y="227330"/>
                    <a:pt x="100330" y="292100"/>
                    <a:pt x="19050" y="292100"/>
                  </a:cubicBezTo>
                  <a:cubicBezTo>
                    <a:pt x="8890" y="292100"/>
                    <a:pt x="0" y="283210"/>
                    <a:pt x="0" y="273050"/>
                  </a:cubicBezTo>
                  <a:cubicBezTo>
                    <a:pt x="0" y="262890"/>
                    <a:pt x="8890" y="254000"/>
                    <a:pt x="19050" y="254000"/>
                  </a:cubicBezTo>
                  <a:cubicBezTo>
                    <a:pt x="78740" y="254000"/>
                    <a:pt x="127000" y="205740"/>
                    <a:pt x="127000" y="146050"/>
                  </a:cubicBezTo>
                  <a:cubicBezTo>
                    <a:pt x="127000" y="86360"/>
                    <a:pt x="78740" y="38100"/>
                    <a:pt x="19050" y="38100"/>
                  </a:cubicBezTo>
                  <a:cubicBezTo>
                    <a:pt x="8890" y="38100"/>
                    <a:pt x="0" y="29210"/>
                    <a:pt x="0" y="19050"/>
                  </a:cubicBezTo>
                  <a:cubicBezTo>
                    <a:pt x="0" y="8890"/>
                    <a:pt x="8890" y="0"/>
                    <a:pt x="19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hape 101"/>
            <p:cNvSpPr/>
            <p:nvPr/>
          </p:nvSpPr>
          <p:spPr>
            <a:xfrm>
              <a:off x="518571" y="518445"/>
              <a:ext cx="603250" cy="38100"/>
            </a:xfrm>
            <a:custGeom>
              <a:avLst/>
              <a:gdLst/>
              <a:ahLst/>
              <a:cxnLst/>
              <a:rect l="0" t="0" r="0" b="0"/>
              <a:pathLst>
                <a:path w="603250" h="38100">
                  <a:moveTo>
                    <a:pt x="19050" y="0"/>
                  </a:moveTo>
                  <a:lnTo>
                    <a:pt x="584200" y="0"/>
                  </a:lnTo>
                  <a:cubicBezTo>
                    <a:pt x="594360" y="0"/>
                    <a:pt x="603250" y="8890"/>
                    <a:pt x="603250" y="19050"/>
                  </a:cubicBezTo>
                  <a:cubicBezTo>
                    <a:pt x="603250" y="29210"/>
                    <a:pt x="595630" y="38100"/>
                    <a:pt x="584200" y="38100"/>
                  </a:cubicBezTo>
                  <a:lnTo>
                    <a:pt x="19050" y="38100"/>
                  </a:lnTo>
                  <a:cubicBezTo>
                    <a:pt x="8890" y="38100"/>
                    <a:pt x="0" y="29210"/>
                    <a:pt x="0" y="19050"/>
                  </a:cubicBezTo>
                  <a:cubicBezTo>
                    <a:pt x="0" y="8890"/>
                    <a:pt x="8890" y="0"/>
                    <a:pt x="19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102"/>
            <p:cNvSpPr/>
            <p:nvPr/>
          </p:nvSpPr>
          <p:spPr>
            <a:xfrm>
              <a:off x="518572" y="771175"/>
              <a:ext cx="687070" cy="38100"/>
            </a:xfrm>
            <a:custGeom>
              <a:avLst/>
              <a:gdLst/>
              <a:ahLst/>
              <a:cxnLst/>
              <a:rect l="0" t="0" r="0" b="0"/>
              <a:pathLst>
                <a:path w="687070" h="38100">
                  <a:moveTo>
                    <a:pt x="19050" y="0"/>
                  </a:moveTo>
                  <a:lnTo>
                    <a:pt x="668020" y="0"/>
                  </a:lnTo>
                  <a:cubicBezTo>
                    <a:pt x="678180" y="0"/>
                    <a:pt x="687070" y="8890"/>
                    <a:pt x="687070" y="19050"/>
                  </a:cubicBezTo>
                  <a:cubicBezTo>
                    <a:pt x="687070" y="29210"/>
                    <a:pt x="679450" y="38100"/>
                    <a:pt x="668020" y="38100"/>
                  </a:cubicBezTo>
                  <a:lnTo>
                    <a:pt x="19050" y="38100"/>
                  </a:lnTo>
                  <a:cubicBezTo>
                    <a:pt x="8890" y="38100"/>
                    <a:pt x="0" y="29210"/>
                    <a:pt x="0" y="19050"/>
                  </a:cubicBezTo>
                  <a:cubicBezTo>
                    <a:pt x="0" y="8890"/>
                    <a:pt x="8890" y="0"/>
                    <a:pt x="19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hape 103"/>
            <p:cNvSpPr/>
            <p:nvPr/>
          </p:nvSpPr>
          <p:spPr>
            <a:xfrm>
              <a:off x="223931" y="769905"/>
              <a:ext cx="146050" cy="292100"/>
            </a:xfrm>
            <a:custGeom>
              <a:avLst/>
              <a:gdLst/>
              <a:ahLst/>
              <a:cxnLst/>
              <a:rect l="0" t="0" r="0" b="0"/>
              <a:pathLst>
                <a:path w="146050" h="292100">
                  <a:moveTo>
                    <a:pt x="146050" y="0"/>
                  </a:moveTo>
                  <a:lnTo>
                    <a:pt x="146050" y="39370"/>
                  </a:lnTo>
                  <a:cubicBezTo>
                    <a:pt x="86360" y="39370"/>
                    <a:pt x="38100" y="87630"/>
                    <a:pt x="38100" y="147320"/>
                  </a:cubicBezTo>
                  <a:cubicBezTo>
                    <a:pt x="38100" y="207010"/>
                    <a:pt x="86360" y="255270"/>
                    <a:pt x="146050" y="255270"/>
                  </a:cubicBezTo>
                  <a:lnTo>
                    <a:pt x="146050" y="292100"/>
                  </a:lnTo>
                  <a:cubicBezTo>
                    <a:pt x="66040" y="292100"/>
                    <a:pt x="0" y="227330"/>
                    <a:pt x="0" y="146050"/>
                  </a:cubicBezTo>
                  <a:cubicBezTo>
                    <a:pt x="0" y="64770"/>
                    <a:pt x="64770" y="0"/>
                    <a:pt x="146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Shape 104"/>
            <p:cNvSpPr/>
            <p:nvPr/>
          </p:nvSpPr>
          <p:spPr>
            <a:xfrm>
              <a:off x="369982" y="769905"/>
              <a:ext cx="146050" cy="292100"/>
            </a:xfrm>
            <a:custGeom>
              <a:avLst/>
              <a:gdLst/>
              <a:ahLst/>
              <a:cxnLst/>
              <a:rect l="0" t="0" r="0" b="0"/>
              <a:pathLst>
                <a:path w="146050" h="292100">
                  <a:moveTo>
                    <a:pt x="0" y="0"/>
                  </a:moveTo>
                  <a:cubicBezTo>
                    <a:pt x="81280" y="0"/>
                    <a:pt x="146050" y="67310"/>
                    <a:pt x="146050" y="147320"/>
                  </a:cubicBezTo>
                  <a:cubicBezTo>
                    <a:pt x="146050" y="227330"/>
                    <a:pt x="81280" y="292100"/>
                    <a:pt x="0" y="292100"/>
                  </a:cubicBezTo>
                  <a:lnTo>
                    <a:pt x="0" y="255270"/>
                  </a:lnTo>
                  <a:cubicBezTo>
                    <a:pt x="59690" y="255270"/>
                    <a:pt x="107950" y="207010"/>
                    <a:pt x="107950" y="147320"/>
                  </a:cubicBezTo>
                  <a:cubicBezTo>
                    <a:pt x="107950" y="87630"/>
                    <a:pt x="59690" y="39370"/>
                    <a:pt x="0" y="3937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hape 105"/>
            <p:cNvSpPr/>
            <p:nvPr/>
          </p:nvSpPr>
          <p:spPr>
            <a:xfrm>
              <a:off x="350932" y="771175"/>
              <a:ext cx="834390" cy="38100"/>
            </a:xfrm>
            <a:custGeom>
              <a:avLst/>
              <a:gdLst/>
              <a:ahLst/>
              <a:cxnLst/>
              <a:rect l="0" t="0" r="0" b="0"/>
              <a:pathLst>
                <a:path w="834390" h="38100">
                  <a:moveTo>
                    <a:pt x="19050" y="0"/>
                  </a:moveTo>
                  <a:lnTo>
                    <a:pt x="815340" y="0"/>
                  </a:lnTo>
                  <a:cubicBezTo>
                    <a:pt x="825500" y="0"/>
                    <a:pt x="834390" y="8890"/>
                    <a:pt x="834390" y="19050"/>
                  </a:cubicBezTo>
                  <a:cubicBezTo>
                    <a:pt x="834390" y="29210"/>
                    <a:pt x="826770" y="38100"/>
                    <a:pt x="815340" y="38100"/>
                  </a:cubicBezTo>
                  <a:lnTo>
                    <a:pt x="19050" y="38100"/>
                  </a:lnTo>
                  <a:cubicBezTo>
                    <a:pt x="8890" y="38100"/>
                    <a:pt x="0" y="29210"/>
                    <a:pt x="0" y="19050"/>
                  </a:cubicBezTo>
                  <a:cubicBezTo>
                    <a:pt x="0" y="8890"/>
                    <a:pt x="8890" y="0"/>
                    <a:pt x="19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Shape 106"/>
            <p:cNvSpPr/>
            <p:nvPr/>
          </p:nvSpPr>
          <p:spPr>
            <a:xfrm>
              <a:off x="350932" y="1023905"/>
              <a:ext cx="834390" cy="38100"/>
            </a:xfrm>
            <a:custGeom>
              <a:avLst/>
              <a:gdLst/>
              <a:ahLst/>
              <a:cxnLst/>
              <a:rect l="0" t="0" r="0" b="0"/>
              <a:pathLst>
                <a:path w="834390" h="38100">
                  <a:moveTo>
                    <a:pt x="19050" y="0"/>
                  </a:moveTo>
                  <a:lnTo>
                    <a:pt x="815340" y="0"/>
                  </a:lnTo>
                  <a:cubicBezTo>
                    <a:pt x="825500" y="0"/>
                    <a:pt x="834390" y="8890"/>
                    <a:pt x="834390" y="19050"/>
                  </a:cubicBezTo>
                  <a:cubicBezTo>
                    <a:pt x="834390" y="29210"/>
                    <a:pt x="826770" y="38100"/>
                    <a:pt x="815340" y="38100"/>
                  </a:cubicBezTo>
                  <a:lnTo>
                    <a:pt x="19050" y="38100"/>
                  </a:lnTo>
                  <a:cubicBezTo>
                    <a:pt x="8890" y="38100"/>
                    <a:pt x="0" y="29210"/>
                    <a:pt x="0" y="19050"/>
                  </a:cubicBezTo>
                  <a:cubicBezTo>
                    <a:pt x="0" y="8890"/>
                    <a:pt x="8890" y="0"/>
                    <a:pt x="19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hape 107"/>
            <p:cNvSpPr/>
            <p:nvPr/>
          </p:nvSpPr>
          <p:spPr>
            <a:xfrm>
              <a:off x="611282" y="517175"/>
              <a:ext cx="478790" cy="93980"/>
            </a:xfrm>
            <a:custGeom>
              <a:avLst/>
              <a:gdLst/>
              <a:ahLst/>
              <a:cxnLst/>
              <a:rect l="0" t="0" r="0" b="0"/>
              <a:pathLst>
                <a:path w="478790" h="93980">
                  <a:moveTo>
                    <a:pt x="453390" y="2540"/>
                  </a:moveTo>
                  <a:cubicBezTo>
                    <a:pt x="463550" y="0"/>
                    <a:pt x="473710" y="6350"/>
                    <a:pt x="476250" y="16510"/>
                  </a:cubicBezTo>
                  <a:cubicBezTo>
                    <a:pt x="478790" y="26670"/>
                    <a:pt x="472440" y="36830"/>
                    <a:pt x="462280" y="39370"/>
                  </a:cubicBezTo>
                  <a:lnTo>
                    <a:pt x="316230" y="73660"/>
                  </a:lnTo>
                  <a:cubicBezTo>
                    <a:pt x="275590" y="86360"/>
                    <a:pt x="234950" y="93980"/>
                    <a:pt x="193040" y="93980"/>
                  </a:cubicBezTo>
                  <a:cubicBezTo>
                    <a:pt x="180340" y="93980"/>
                    <a:pt x="168910" y="93980"/>
                    <a:pt x="156210" y="92710"/>
                  </a:cubicBezTo>
                  <a:lnTo>
                    <a:pt x="17780" y="74930"/>
                  </a:lnTo>
                  <a:cubicBezTo>
                    <a:pt x="7620" y="73660"/>
                    <a:pt x="0" y="63500"/>
                    <a:pt x="1270" y="53340"/>
                  </a:cubicBezTo>
                  <a:cubicBezTo>
                    <a:pt x="2540" y="43180"/>
                    <a:pt x="12700" y="35560"/>
                    <a:pt x="22860" y="36830"/>
                  </a:cubicBezTo>
                  <a:lnTo>
                    <a:pt x="160020" y="54610"/>
                  </a:lnTo>
                  <a:cubicBezTo>
                    <a:pt x="208280" y="59690"/>
                    <a:pt x="257810" y="53340"/>
                    <a:pt x="304800" y="36830"/>
                  </a:cubicBezTo>
                  <a:lnTo>
                    <a:pt x="306070" y="36830"/>
                  </a:lnTo>
                  <a:lnTo>
                    <a:pt x="453390" y="254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Shape 108"/>
            <p:cNvSpPr/>
            <p:nvPr/>
          </p:nvSpPr>
          <p:spPr>
            <a:xfrm>
              <a:off x="644301" y="599725"/>
              <a:ext cx="586740" cy="88900"/>
            </a:xfrm>
            <a:custGeom>
              <a:avLst/>
              <a:gdLst/>
              <a:ahLst/>
              <a:cxnLst/>
              <a:rect l="0" t="0" r="0" b="0"/>
              <a:pathLst>
                <a:path w="586740" h="88900">
                  <a:moveTo>
                    <a:pt x="560070" y="2540"/>
                  </a:moveTo>
                  <a:cubicBezTo>
                    <a:pt x="570230" y="0"/>
                    <a:pt x="580390" y="5080"/>
                    <a:pt x="584200" y="15240"/>
                  </a:cubicBezTo>
                  <a:cubicBezTo>
                    <a:pt x="586740" y="25400"/>
                    <a:pt x="581660" y="35560"/>
                    <a:pt x="571500" y="39370"/>
                  </a:cubicBezTo>
                  <a:lnTo>
                    <a:pt x="448310" y="77470"/>
                  </a:lnTo>
                  <a:cubicBezTo>
                    <a:pt x="425450" y="86360"/>
                    <a:pt x="402590" y="88900"/>
                    <a:pt x="379730" y="88900"/>
                  </a:cubicBezTo>
                  <a:cubicBezTo>
                    <a:pt x="370840" y="88900"/>
                    <a:pt x="361950" y="88900"/>
                    <a:pt x="353060" y="87630"/>
                  </a:cubicBezTo>
                  <a:lnTo>
                    <a:pt x="260350" y="76200"/>
                  </a:lnTo>
                  <a:cubicBezTo>
                    <a:pt x="222250" y="71120"/>
                    <a:pt x="185420" y="71120"/>
                    <a:pt x="147320" y="73660"/>
                  </a:cubicBezTo>
                  <a:lnTo>
                    <a:pt x="21590" y="82550"/>
                  </a:lnTo>
                  <a:cubicBezTo>
                    <a:pt x="11430" y="83820"/>
                    <a:pt x="2540" y="74930"/>
                    <a:pt x="1270" y="64770"/>
                  </a:cubicBezTo>
                  <a:cubicBezTo>
                    <a:pt x="0" y="54610"/>
                    <a:pt x="8890" y="45720"/>
                    <a:pt x="19050" y="44450"/>
                  </a:cubicBezTo>
                  <a:lnTo>
                    <a:pt x="144780" y="34290"/>
                  </a:lnTo>
                  <a:cubicBezTo>
                    <a:pt x="185420" y="31750"/>
                    <a:pt x="224790" y="33020"/>
                    <a:pt x="265430" y="36830"/>
                  </a:cubicBezTo>
                  <a:lnTo>
                    <a:pt x="358140" y="48260"/>
                  </a:lnTo>
                  <a:cubicBezTo>
                    <a:pt x="384810" y="50800"/>
                    <a:pt x="410210" y="49530"/>
                    <a:pt x="436880" y="40640"/>
                  </a:cubicBezTo>
                  <a:lnTo>
                    <a:pt x="560070" y="254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hape 109"/>
            <p:cNvSpPr/>
            <p:nvPr/>
          </p:nvSpPr>
          <p:spPr>
            <a:xfrm>
              <a:off x="658271" y="717200"/>
              <a:ext cx="454660" cy="94615"/>
            </a:xfrm>
            <a:custGeom>
              <a:avLst/>
              <a:gdLst/>
              <a:ahLst/>
              <a:cxnLst/>
              <a:rect l="0" t="0" r="0" b="0"/>
              <a:pathLst>
                <a:path w="454660" h="94615">
                  <a:moveTo>
                    <a:pt x="189547" y="2381"/>
                  </a:moveTo>
                  <a:cubicBezTo>
                    <a:pt x="229235" y="0"/>
                    <a:pt x="269240" y="4445"/>
                    <a:pt x="308610" y="15875"/>
                  </a:cubicBezTo>
                  <a:lnTo>
                    <a:pt x="439420" y="53975"/>
                  </a:lnTo>
                  <a:cubicBezTo>
                    <a:pt x="449580" y="56515"/>
                    <a:pt x="454660" y="67945"/>
                    <a:pt x="452120" y="78105"/>
                  </a:cubicBezTo>
                  <a:cubicBezTo>
                    <a:pt x="449580" y="86995"/>
                    <a:pt x="441960" y="92075"/>
                    <a:pt x="433070" y="92075"/>
                  </a:cubicBezTo>
                  <a:cubicBezTo>
                    <a:pt x="431800" y="92075"/>
                    <a:pt x="429260" y="92075"/>
                    <a:pt x="427990" y="90805"/>
                  </a:cubicBezTo>
                  <a:lnTo>
                    <a:pt x="297180" y="52705"/>
                  </a:lnTo>
                  <a:cubicBezTo>
                    <a:pt x="227330" y="32385"/>
                    <a:pt x="154940" y="36195"/>
                    <a:pt x="87630" y="65405"/>
                  </a:cubicBezTo>
                  <a:lnTo>
                    <a:pt x="29210" y="90805"/>
                  </a:lnTo>
                  <a:cubicBezTo>
                    <a:pt x="19050" y="94615"/>
                    <a:pt x="8890" y="90805"/>
                    <a:pt x="3810" y="80645"/>
                  </a:cubicBezTo>
                  <a:cubicBezTo>
                    <a:pt x="0" y="70485"/>
                    <a:pt x="3810" y="60325"/>
                    <a:pt x="13970" y="55245"/>
                  </a:cubicBezTo>
                  <a:lnTo>
                    <a:pt x="72390" y="29845"/>
                  </a:lnTo>
                  <a:cubicBezTo>
                    <a:pt x="110490" y="13970"/>
                    <a:pt x="149860" y="4763"/>
                    <a:pt x="189547" y="238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Shape 110"/>
            <p:cNvSpPr/>
            <p:nvPr/>
          </p:nvSpPr>
          <p:spPr>
            <a:xfrm>
              <a:off x="731932" y="770540"/>
              <a:ext cx="285750" cy="99695"/>
            </a:xfrm>
            <a:custGeom>
              <a:avLst/>
              <a:gdLst/>
              <a:ahLst/>
              <a:cxnLst/>
              <a:rect l="0" t="0" r="0" b="0"/>
              <a:pathLst>
                <a:path w="285750" h="99695">
                  <a:moveTo>
                    <a:pt x="269399" y="1270"/>
                  </a:moveTo>
                  <a:cubicBezTo>
                    <a:pt x="274002" y="2540"/>
                    <a:pt x="278130" y="5715"/>
                    <a:pt x="280670" y="10795"/>
                  </a:cubicBezTo>
                  <a:cubicBezTo>
                    <a:pt x="285750" y="19685"/>
                    <a:pt x="281940" y="31115"/>
                    <a:pt x="273050" y="36195"/>
                  </a:cubicBezTo>
                  <a:lnTo>
                    <a:pt x="255270" y="46355"/>
                  </a:lnTo>
                  <a:cubicBezTo>
                    <a:pt x="213360" y="70485"/>
                    <a:pt x="168910" y="76835"/>
                    <a:pt x="127000" y="81915"/>
                  </a:cubicBezTo>
                  <a:cubicBezTo>
                    <a:pt x="115570" y="83185"/>
                    <a:pt x="102870" y="85725"/>
                    <a:pt x="91440" y="86995"/>
                  </a:cubicBezTo>
                  <a:lnTo>
                    <a:pt x="21590" y="99695"/>
                  </a:lnTo>
                  <a:lnTo>
                    <a:pt x="20320" y="99695"/>
                  </a:lnTo>
                  <a:cubicBezTo>
                    <a:pt x="11430" y="99695"/>
                    <a:pt x="3810" y="93345"/>
                    <a:pt x="1270" y="84455"/>
                  </a:cubicBezTo>
                  <a:cubicBezTo>
                    <a:pt x="0" y="74295"/>
                    <a:pt x="6350" y="64135"/>
                    <a:pt x="16510" y="62865"/>
                  </a:cubicBezTo>
                  <a:lnTo>
                    <a:pt x="86360" y="50165"/>
                  </a:lnTo>
                  <a:cubicBezTo>
                    <a:pt x="99060" y="47625"/>
                    <a:pt x="110490" y="46355"/>
                    <a:pt x="123190" y="45085"/>
                  </a:cubicBezTo>
                  <a:cubicBezTo>
                    <a:pt x="163830" y="40005"/>
                    <a:pt x="201930" y="33655"/>
                    <a:pt x="237490" y="13335"/>
                  </a:cubicBezTo>
                  <a:lnTo>
                    <a:pt x="255270" y="3175"/>
                  </a:lnTo>
                  <a:cubicBezTo>
                    <a:pt x="259715" y="635"/>
                    <a:pt x="264795" y="0"/>
                    <a:pt x="269399" y="127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Shape 111"/>
            <p:cNvSpPr/>
            <p:nvPr/>
          </p:nvSpPr>
          <p:spPr>
            <a:xfrm>
              <a:off x="747171" y="868849"/>
              <a:ext cx="100330" cy="95366"/>
            </a:xfrm>
            <a:custGeom>
              <a:avLst/>
              <a:gdLst/>
              <a:ahLst/>
              <a:cxnLst/>
              <a:rect l="0" t="0" r="0" b="0"/>
              <a:pathLst>
                <a:path w="100330" h="95366">
                  <a:moveTo>
                    <a:pt x="100330" y="0"/>
                  </a:moveTo>
                  <a:lnTo>
                    <a:pt x="100330" y="37952"/>
                  </a:lnTo>
                  <a:lnTo>
                    <a:pt x="71120" y="44566"/>
                  </a:lnTo>
                  <a:lnTo>
                    <a:pt x="62230" y="49646"/>
                  </a:lnTo>
                  <a:cubicBezTo>
                    <a:pt x="73660" y="54726"/>
                    <a:pt x="85408" y="57265"/>
                    <a:pt x="96996" y="57107"/>
                  </a:cubicBezTo>
                  <a:lnTo>
                    <a:pt x="100330" y="56246"/>
                  </a:lnTo>
                  <a:lnTo>
                    <a:pt x="100330" y="94788"/>
                  </a:lnTo>
                  <a:lnTo>
                    <a:pt x="95250" y="95366"/>
                  </a:lnTo>
                  <a:cubicBezTo>
                    <a:pt x="73660" y="95366"/>
                    <a:pt x="53340" y="89016"/>
                    <a:pt x="33020" y="77586"/>
                  </a:cubicBezTo>
                  <a:lnTo>
                    <a:pt x="10160" y="63616"/>
                  </a:lnTo>
                  <a:cubicBezTo>
                    <a:pt x="3810" y="59806"/>
                    <a:pt x="0" y="53456"/>
                    <a:pt x="1270" y="45836"/>
                  </a:cubicBezTo>
                  <a:cubicBezTo>
                    <a:pt x="1270" y="38216"/>
                    <a:pt x="6350" y="31866"/>
                    <a:pt x="12700" y="29326"/>
                  </a:cubicBezTo>
                  <a:lnTo>
                    <a:pt x="54610" y="10276"/>
                  </a:lnTo>
                  <a:cubicBezTo>
                    <a:pt x="65723" y="5196"/>
                    <a:pt x="77232" y="1862"/>
                    <a:pt x="88841" y="274"/>
                  </a:cubicBezTo>
                  <a:lnTo>
                    <a:pt x="1003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Shape 112"/>
            <p:cNvSpPr/>
            <p:nvPr/>
          </p:nvSpPr>
          <p:spPr>
            <a:xfrm>
              <a:off x="847501" y="868498"/>
              <a:ext cx="95250" cy="95139"/>
            </a:xfrm>
            <a:custGeom>
              <a:avLst/>
              <a:gdLst/>
              <a:ahLst/>
              <a:cxnLst/>
              <a:rect l="0" t="0" r="0" b="0"/>
              <a:pathLst>
                <a:path w="95250" h="95139">
                  <a:moveTo>
                    <a:pt x="14672" y="0"/>
                  </a:moveTo>
                  <a:cubicBezTo>
                    <a:pt x="40749" y="2322"/>
                    <a:pt x="66199" y="13484"/>
                    <a:pt x="87630" y="33487"/>
                  </a:cubicBezTo>
                  <a:cubicBezTo>
                    <a:pt x="92710" y="37297"/>
                    <a:pt x="95250" y="43647"/>
                    <a:pt x="93980" y="49997"/>
                  </a:cubicBezTo>
                  <a:cubicBezTo>
                    <a:pt x="92710" y="56347"/>
                    <a:pt x="88900" y="61426"/>
                    <a:pt x="83820" y="65237"/>
                  </a:cubicBezTo>
                  <a:lnTo>
                    <a:pt x="46990" y="83017"/>
                  </a:lnTo>
                  <a:cubicBezTo>
                    <a:pt x="38735" y="87462"/>
                    <a:pt x="30163" y="90637"/>
                    <a:pt x="21431" y="92700"/>
                  </a:cubicBezTo>
                  <a:lnTo>
                    <a:pt x="0" y="95139"/>
                  </a:lnTo>
                  <a:lnTo>
                    <a:pt x="0" y="56597"/>
                  </a:lnTo>
                  <a:lnTo>
                    <a:pt x="30480" y="48726"/>
                  </a:lnTo>
                  <a:lnTo>
                    <a:pt x="38100" y="44917"/>
                  </a:lnTo>
                  <a:cubicBezTo>
                    <a:pt x="27305" y="39837"/>
                    <a:pt x="15875" y="37297"/>
                    <a:pt x="4445" y="37297"/>
                  </a:cubicBezTo>
                  <a:lnTo>
                    <a:pt x="0" y="38303"/>
                  </a:lnTo>
                  <a:lnTo>
                    <a:pt x="0" y="351"/>
                  </a:lnTo>
                  <a:lnTo>
                    <a:pt x="146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Shape 113"/>
            <p:cNvSpPr/>
            <p:nvPr/>
          </p:nvSpPr>
          <p:spPr>
            <a:xfrm>
              <a:off x="716692" y="932465"/>
              <a:ext cx="601980" cy="86360"/>
            </a:xfrm>
            <a:custGeom>
              <a:avLst/>
              <a:gdLst/>
              <a:ahLst/>
              <a:cxnLst/>
              <a:rect l="0" t="0" r="0" b="0"/>
              <a:pathLst>
                <a:path w="601980" h="86360">
                  <a:moveTo>
                    <a:pt x="355580" y="933"/>
                  </a:moveTo>
                  <a:cubicBezTo>
                    <a:pt x="367506" y="0"/>
                    <a:pt x="379413" y="0"/>
                    <a:pt x="391160" y="1270"/>
                  </a:cubicBezTo>
                  <a:lnTo>
                    <a:pt x="584200" y="25400"/>
                  </a:lnTo>
                  <a:cubicBezTo>
                    <a:pt x="594360" y="26670"/>
                    <a:pt x="601980" y="36830"/>
                    <a:pt x="600710" y="46990"/>
                  </a:cubicBezTo>
                  <a:cubicBezTo>
                    <a:pt x="599440" y="57150"/>
                    <a:pt x="589280" y="64770"/>
                    <a:pt x="579120" y="63500"/>
                  </a:cubicBezTo>
                  <a:lnTo>
                    <a:pt x="386080" y="39370"/>
                  </a:lnTo>
                  <a:cubicBezTo>
                    <a:pt x="347980" y="34290"/>
                    <a:pt x="302260" y="49530"/>
                    <a:pt x="262890" y="60960"/>
                  </a:cubicBezTo>
                  <a:lnTo>
                    <a:pt x="229870" y="71120"/>
                  </a:lnTo>
                  <a:cubicBezTo>
                    <a:pt x="198120" y="81280"/>
                    <a:pt x="157480" y="86360"/>
                    <a:pt x="116840" y="86360"/>
                  </a:cubicBezTo>
                  <a:cubicBezTo>
                    <a:pt x="81280" y="86360"/>
                    <a:pt x="45720" y="82550"/>
                    <a:pt x="16510" y="74930"/>
                  </a:cubicBezTo>
                  <a:cubicBezTo>
                    <a:pt x="6350" y="72390"/>
                    <a:pt x="0" y="62230"/>
                    <a:pt x="2540" y="52070"/>
                  </a:cubicBezTo>
                  <a:cubicBezTo>
                    <a:pt x="5080" y="41910"/>
                    <a:pt x="15240" y="35560"/>
                    <a:pt x="25400" y="38100"/>
                  </a:cubicBezTo>
                  <a:cubicBezTo>
                    <a:pt x="81280" y="52070"/>
                    <a:pt x="167640" y="50800"/>
                    <a:pt x="218440" y="35560"/>
                  </a:cubicBezTo>
                  <a:lnTo>
                    <a:pt x="251460" y="25400"/>
                  </a:lnTo>
                  <a:cubicBezTo>
                    <a:pt x="283845" y="14923"/>
                    <a:pt x="319802" y="3731"/>
                    <a:pt x="355580" y="93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Shape 114"/>
            <p:cNvSpPr/>
            <p:nvPr/>
          </p:nvSpPr>
          <p:spPr>
            <a:xfrm>
              <a:off x="902112" y="810545"/>
              <a:ext cx="397510" cy="125730"/>
            </a:xfrm>
            <a:custGeom>
              <a:avLst/>
              <a:gdLst/>
              <a:ahLst/>
              <a:cxnLst/>
              <a:rect l="0" t="0" r="0" b="0"/>
              <a:pathLst>
                <a:path w="397510" h="125730">
                  <a:moveTo>
                    <a:pt x="374650" y="1270"/>
                  </a:moveTo>
                  <a:cubicBezTo>
                    <a:pt x="384810" y="0"/>
                    <a:pt x="394970" y="6350"/>
                    <a:pt x="396240" y="17780"/>
                  </a:cubicBezTo>
                  <a:cubicBezTo>
                    <a:pt x="397510" y="27940"/>
                    <a:pt x="391160" y="38100"/>
                    <a:pt x="379730" y="39370"/>
                  </a:cubicBezTo>
                  <a:lnTo>
                    <a:pt x="205740" y="66040"/>
                  </a:lnTo>
                  <a:cubicBezTo>
                    <a:pt x="193040" y="67310"/>
                    <a:pt x="184150" y="68580"/>
                    <a:pt x="175260" y="69850"/>
                  </a:cubicBezTo>
                  <a:cubicBezTo>
                    <a:pt x="140970" y="72390"/>
                    <a:pt x="124460" y="74930"/>
                    <a:pt x="30480" y="124460"/>
                  </a:cubicBezTo>
                  <a:cubicBezTo>
                    <a:pt x="27940" y="124460"/>
                    <a:pt x="24130" y="125730"/>
                    <a:pt x="21590" y="125730"/>
                  </a:cubicBezTo>
                  <a:cubicBezTo>
                    <a:pt x="15240" y="125730"/>
                    <a:pt x="7620" y="121920"/>
                    <a:pt x="5080" y="115570"/>
                  </a:cubicBezTo>
                  <a:cubicBezTo>
                    <a:pt x="0" y="106680"/>
                    <a:pt x="3810" y="95250"/>
                    <a:pt x="12700" y="90170"/>
                  </a:cubicBezTo>
                  <a:cubicBezTo>
                    <a:pt x="107950" y="39370"/>
                    <a:pt x="130810" y="35560"/>
                    <a:pt x="171450" y="31750"/>
                  </a:cubicBezTo>
                  <a:cubicBezTo>
                    <a:pt x="180340" y="30480"/>
                    <a:pt x="189230" y="30480"/>
                    <a:pt x="200660" y="27940"/>
                  </a:cubicBezTo>
                  <a:lnTo>
                    <a:pt x="374650" y="127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2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6291</TotalTime>
  <Words>1045</Words>
  <Application>Microsoft Office PowerPoint</Application>
  <PresentationFormat>On-screen Show (16:9)</PresentationFormat>
  <Paragraphs>160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2_Office Theme</vt:lpstr>
      <vt:lpstr>PowerPoint Presentation</vt:lpstr>
      <vt:lpstr>Goals</vt:lpstr>
      <vt:lpstr>America’s Skill Gap</vt:lpstr>
      <vt:lpstr>America’s Skill Gap – By the Numbers</vt:lpstr>
      <vt:lpstr>America’s Skill Gap – By the Numbers</vt:lpstr>
      <vt:lpstr>Strategy for Our Time</vt:lpstr>
      <vt:lpstr>Career Value vs. Business Value</vt:lpstr>
      <vt:lpstr>Employer Investment</vt:lpstr>
      <vt:lpstr>Moving to a Supply Chain Approach</vt:lpstr>
      <vt:lpstr>Lessons Learned from Supply Chain Management</vt:lpstr>
      <vt:lpstr>Core Capabilities</vt:lpstr>
      <vt:lpstr>Workforce Segmentation</vt:lpstr>
      <vt:lpstr>Simple vs. Extended Value Chains</vt:lpstr>
      <vt:lpstr>Silo Measures</vt:lpstr>
      <vt:lpstr>End-to-End Performance</vt:lpstr>
      <vt:lpstr>Balanced Measures</vt:lpstr>
      <vt:lpstr>Promote Preferred Providers</vt:lpstr>
      <vt:lpstr>The Talent SCM Approach – Stakeholder Implications</vt:lpstr>
      <vt:lpstr>The National Learning Network</vt:lpstr>
      <vt:lpstr>Strategy 1: Organize Employer Collaboratives</vt:lpstr>
      <vt:lpstr>Coordinated Approach</vt:lpstr>
      <vt:lpstr>Mapping the Value Stream</vt:lpstr>
      <vt:lpstr>Mapping the Value Stream (continued)</vt:lpstr>
      <vt:lpstr>Analyzing Talent Flows </vt:lpstr>
      <vt:lpstr>Performance Dashboard Example</vt:lpstr>
      <vt:lpstr>Employer Quality Assurance Layers</vt:lpstr>
      <vt:lpstr>Employer Quality Assurance – Principles &amp; Requirements</vt:lpstr>
      <vt:lpstr>PowerPoint Presentation</vt:lpstr>
      <vt:lpstr>Discussion Questions</vt:lpstr>
      <vt:lpstr>PowerPoint Presentation</vt:lpstr>
      <vt:lpstr>PowerPoint Presentation</vt:lpstr>
    </vt:vector>
  </TitlesOfParts>
  <Company>State Farm Insurance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gchn</dc:creator>
  <cp:lastModifiedBy>wsmith</cp:lastModifiedBy>
  <cp:revision>516</cp:revision>
  <cp:lastPrinted>2014-06-25T17:24:23Z</cp:lastPrinted>
  <dcterms:created xsi:type="dcterms:W3CDTF">2011-11-02T14:18:04Z</dcterms:created>
  <dcterms:modified xsi:type="dcterms:W3CDTF">2016-01-19T16:23:54Z</dcterms:modified>
</cp:coreProperties>
</file>